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72.jpg" ContentType="image/pn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4"/>
  </p:notesMasterIdLst>
  <p:sldIdLst>
    <p:sldId id="395" r:id="rId2"/>
    <p:sldId id="414" r:id="rId3"/>
    <p:sldId id="439" r:id="rId4"/>
    <p:sldId id="442" r:id="rId5"/>
    <p:sldId id="443" r:id="rId6"/>
    <p:sldId id="444" r:id="rId7"/>
    <p:sldId id="446" r:id="rId8"/>
    <p:sldId id="440" r:id="rId9"/>
    <p:sldId id="286" r:id="rId10"/>
    <p:sldId id="324" r:id="rId11"/>
    <p:sldId id="424" r:id="rId12"/>
    <p:sldId id="327" r:id="rId13"/>
    <p:sldId id="422" r:id="rId14"/>
    <p:sldId id="431" r:id="rId15"/>
    <p:sldId id="429" r:id="rId16"/>
    <p:sldId id="430" r:id="rId17"/>
    <p:sldId id="319" r:id="rId18"/>
    <p:sldId id="330" r:id="rId19"/>
    <p:sldId id="332" r:id="rId20"/>
    <p:sldId id="334" r:id="rId21"/>
    <p:sldId id="335" r:id="rId22"/>
    <p:sldId id="337" r:id="rId23"/>
    <p:sldId id="338" r:id="rId24"/>
    <p:sldId id="339" r:id="rId25"/>
    <p:sldId id="340" r:id="rId26"/>
    <p:sldId id="346" r:id="rId27"/>
    <p:sldId id="341" r:id="rId28"/>
    <p:sldId id="342" r:id="rId29"/>
    <p:sldId id="343" r:id="rId30"/>
    <p:sldId id="344" r:id="rId31"/>
    <p:sldId id="347" r:id="rId32"/>
    <p:sldId id="354" r:id="rId33"/>
    <p:sldId id="355" r:id="rId34"/>
    <p:sldId id="356" r:id="rId35"/>
    <p:sldId id="357" r:id="rId36"/>
    <p:sldId id="358" r:id="rId37"/>
    <p:sldId id="359" r:id="rId38"/>
    <p:sldId id="410" r:id="rId39"/>
    <p:sldId id="437" r:id="rId40"/>
    <p:sldId id="361" r:id="rId41"/>
    <p:sldId id="434" r:id="rId42"/>
    <p:sldId id="436" r:id="rId43"/>
    <p:sldId id="435" r:id="rId44"/>
    <p:sldId id="411" r:id="rId45"/>
    <p:sldId id="363" r:id="rId46"/>
    <p:sldId id="364" r:id="rId47"/>
    <p:sldId id="365" r:id="rId48"/>
    <p:sldId id="366" r:id="rId49"/>
    <p:sldId id="367" r:id="rId50"/>
    <p:sldId id="368" r:id="rId51"/>
    <p:sldId id="369" r:id="rId52"/>
    <p:sldId id="370" r:id="rId53"/>
    <p:sldId id="371" r:id="rId54"/>
    <p:sldId id="372" r:id="rId55"/>
    <p:sldId id="373" r:id="rId56"/>
    <p:sldId id="374" r:id="rId57"/>
    <p:sldId id="375" r:id="rId58"/>
    <p:sldId id="425" r:id="rId59"/>
    <p:sldId id="426" r:id="rId60"/>
    <p:sldId id="427" r:id="rId61"/>
    <p:sldId id="428" r:id="rId62"/>
    <p:sldId id="394" r:id="rId63"/>
  </p:sldIdLst>
  <p:sldSz cx="12192000" cy="6858000"/>
  <p:notesSz cx="6858000" cy="9144000"/>
  <p:embeddedFontLst>
    <p:embeddedFont>
      <p:font typeface="Roboto Condensed" panose="02000000000000000000" pitchFamily="2" charset="0"/>
      <p:regular r:id="rId65"/>
      <p:bold r:id="rId66"/>
      <p:italic r:id="rId67"/>
      <p:boldItalic r:id="rId68"/>
    </p:embeddedFont>
    <p:embeddedFont>
      <p:font typeface="Roboto Condensed Light" panose="02000000000000000000" pitchFamily="2" charset="0"/>
      <p:regular r:id="rId69"/>
      <p:italic r:id="rId70"/>
    </p:embeddedFont>
    <p:embeddedFont>
      <p:font typeface="Wingdings 2" panose="05020102010507070707" pitchFamily="18" charset="2"/>
      <p:regular r:id="rId71"/>
    </p:embeddedFont>
    <p:embeddedFont>
      <p:font typeface="Wingdings 3" panose="05040102010807070707" pitchFamily="18" charset="2"/>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SzSFBhC1pztsyr3XwqzNVg==" hashData="zGROpx2Tw1xC8JLSWaaFHI1SSuwj89yxplgt8pbRxy3lUJ6WpPrmFU8H7elFcv1Ty4KClPedUFY6iMC3MCpT3g=="/>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0233"/>
    <a:srgbClr val="301B92"/>
    <a:srgbClr val="673BB7"/>
    <a:srgbClr val="607D8B"/>
    <a:srgbClr val="ED524F"/>
    <a:srgbClr val="B71B1C"/>
    <a:srgbClr val="F54337"/>
    <a:srgbClr val="D81A60"/>
    <a:srgbClr val="890E4F"/>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5" d="100"/>
          <a:sy n="85" d="100"/>
        </p:scale>
        <p:origin x="581" y="62"/>
      </p:cViewPr>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94DA35-EC2E-4A16-A653-7503CCE1136C}" type="doc">
      <dgm:prSet loTypeId="urn:microsoft.com/office/officeart/2008/layout/HorizontalMultiLevelHierarchy" loCatId="hierarchy" qsTypeId="urn:microsoft.com/office/officeart/2005/8/quickstyle/simple1" qsCatId="simple" csTypeId="urn:microsoft.com/office/officeart/2005/8/colors/accent6_5" csCatId="accent6" phldr="1"/>
      <dgm:spPr/>
      <dgm:t>
        <a:bodyPr/>
        <a:lstStyle/>
        <a:p>
          <a:endParaRPr lang="en-US"/>
        </a:p>
      </dgm:t>
    </dgm:pt>
    <dgm:pt modelId="{AA203A0D-79F9-46D7-8B89-E0B8D5E4B301}">
      <dgm:prSet phldrT="[Text]" custT="1"/>
      <dgm:spPr/>
      <dgm:t>
        <a:bodyPr/>
        <a:lstStyle/>
        <a:p>
          <a:r>
            <a:rPr lang="en-US" sz="2400" dirty="0"/>
            <a:t>Documentation Manuals</a:t>
          </a:r>
        </a:p>
      </dgm:t>
    </dgm:pt>
    <dgm:pt modelId="{576D861C-D124-45A4-A15F-9F8FFB721B12}" type="parTrans" cxnId="{B52646D8-93B7-4584-BC62-F8AB44B65575}">
      <dgm:prSet/>
      <dgm:spPr/>
      <dgm:t>
        <a:bodyPr/>
        <a:lstStyle/>
        <a:p>
          <a:endParaRPr lang="en-US"/>
        </a:p>
      </dgm:t>
    </dgm:pt>
    <dgm:pt modelId="{3BAF019C-F1BD-4D04-8537-8D584A416419}" type="sibTrans" cxnId="{B52646D8-93B7-4584-BC62-F8AB44B65575}">
      <dgm:prSet/>
      <dgm:spPr/>
      <dgm:t>
        <a:bodyPr/>
        <a:lstStyle/>
        <a:p>
          <a:endParaRPr lang="en-US"/>
        </a:p>
      </dgm:t>
    </dgm:pt>
    <dgm:pt modelId="{EC0BF0FB-6DE6-433E-9B91-703679CAD800}">
      <dgm:prSet phldrT="[Text]" custT="1"/>
      <dgm:spPr/>
      <dgm:t>
        <a:bodyPr/>
        <a:lstStyle/>
        <a:p>
          <a:r>
            <a:rPr lang="en-US" sz="2200" dirty="0"/>
            <a:t>Analysis / Specification</a:t>
          </a:r>
        </a:p>
      </dgm:t>
    </dgm:pt>
    <dgm:pt modelId="{B15C31F0-FAAC-4BE4-9758-F926A51687F5}" type="parTrans" cxnId="{F86F5696-CC04-430D-B39E-D45343D53874}">
      <dgm:prSet/>
      <dgm:spPr/>
      <dgm:t>
        <a:bodyPr/>
        <a:lstStyle/>
        <a:p>
          <a:endParaRPr lang="en-US"/>
        </a:p>
      </dgm:t>
    </dgm:pt>
    <dgm:pt modelId="{D8CB9AB9-31BE-4ECE-BD02-72A26D63F59C}" type="sibTrans" cxnId="{F86F5696-CC04-430D-B39E-D45343D53874}">
      <dgm:prSet/>
      <dgm:spPr/>
      <dgm:t>
        <a:bodyPr/>
        <a:lstStyle/>
        <a:p>
          <a:endParaRPr lang="en-US"/>
        </a:p>
      </dgm:t>
    </dgm:pt>
    <dgm:pt modelId="{8E51BB74-092A-4DC1-BC8C-ABF02754D4A5}">
      <dgm:prSet phldrT="[Text]" custT="1"/>
      <dgm:spPr/>
      <dgm:t>
        <a:bodyPr/>
        <a:lstStyle/>
        <a:p>
          <a:r>
            <a:rPr lang="en-US" sz="2200" dirty="0"/>
            <a:t>Design</a:t>
          </a:r>
        </a:p>
      </dgm:t>
    </dgm:pt>
    <dgm:pt modelId="{10F280D0-E263-45C1-8258-9ACF1489B0ED}" type="parTrans" cxnId="{959DC56D-375F-49E2-8F94-1CEFD7167438}">
      <dgm:prSet/>
      <dgm:spPr/>
      <dgm:t>
        <a:bodyPr/>
        <a:lstStyle/>
        <a:p>
          <a:endParaRPr lang="en-US"/>
        </a:p>
      </dgm:t>
    </dgm:pt>
    <dgm:pt modelId="{7A5B0FB1-AA5F-49D0-BED8-327F1A290D2E}" type="sibTrans" cxnId="{959DC56D-375F-49E2-8F94-1CEFD7167438}">
      <dgm:prSet/>
      <dgm:spPr/>
      <dgm:t>
        <a:bodyPr/>
        <a:lstStyle/>
        <a:p>
          <a:endParaRPr lang="en-US"/>
        </a:p>
      </dgm:t>
    </dgm:pt>
    <dgm:pt modelId="{ED687432-EB76-4F5E-8122-BE09D6BFBB6C}">
      <dgm:prSet phldrT="[Text]" custT="1"/>
      <dgm:spPr/>
      <dgm:t>
        <a:bodyPr/>
        <a:lstStyle/>
        <a:p>
          <a:r>
            <a:rPr lang="en-US" sz="2200" dirty="0"/>
            <a:t>Implementation</a:t>
          </a:r>
        </a:p>
      </dgm:t>
    </dgm:pt>
    <dgm:pt modelId="{E7787702-1D0A-45EB-B8A3-FF8D31EB4D4F}" type="parTrans" cxnId="{0178FA14-3F89-4EAF-A327-F3796B95DF49}">
      <dgm:prSet/>
      <dgm:spPr/>
      <dgm:t>
        <a:bodyPr/>
        <a:lstStyle/>
        <a:p>
          <a:endParaRPr lang="en-US"/>
        </a:p>
      </dgm:t>
    </dgm:pt>
    <dgm:pt modelId="{E0BF1F86-BC2C-419B-AE07-F52EDF95C537}" type="sibTrans" cxnId="{0178FA14-3F89-4EAF-A327-F3796B95DF49}">
      <dgm:prSet/>
      <dgm:spPr/>
      <dgm:t>
        <a:bodyPr/>
        <a:lstStyle/>
        <a:p>
          <a:endParaRPr lang="en-US"/>
        </a:p>
      </dgm:t>
    </dgm:pt>
    <dgm:pt modelId="{C2AEC7F8-E9DE-4621-97D5-861CADB1630C}">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a:t>Formal Specification</a:t>
          </a:r>
        </a:p>
      </dgm:t>
    </dgm:pt>
    <dgm:pt modelId="{C028BC94-1502-4E60-8EA7-CAE9EF5D601D}" type="parTrans" cxnId="{A0759CE5-21A0-4BE9-B0BA-A86937AADF53}">
      <dgm:prSet/>
      <dgm:spPr/>
      <dgm:t>
        <a:bodyPr/>
        <a:lstStyle/>
        <a:p>
          <a:endParaRPr lang="en-US"/>
        </a:p>
      </dgm:t>
    </dgm:pt>
    <dgm:pt modelId="{926A10D4-0BC6-4B86-935B-EF347C185BEE}" type="sibTrans" cxnId="{A0759CE5-21A0-4BE9-B0BA-A86937AADF53}">
      <dgm:prSet/>
      <dgm:spPr/>
      <dgm:t>
        <a:bodyPr/>
        <a:lstStyle/>
        <a:p>
          <a:endParaRPr lang="en-US"/>
        </a:p>
      </dgm:t>
    </dgm:pt>
    <dgm:pt modelId="{7253017E-E4FF-49C9-B1CC-32FDA27F9855}">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a:t>Context Diagram</a:t>
          </a:r>
        </a:p>
      </dgm:t>
    </dgm:pt>
    <dgm:pt modelId="{D3241A1A-891B-447F-905A-B67CA10C9343}" type="parTrans" cxnId="{5F1A4E8B-DC1A-4CDE-B877-99A7AF377DC3}">
      <dgm:prSet/>
      <dgm:spPr/>
      <dgm:t>
        <a:bodyPr/>
        <a:lstStyle/>
        <a:p>
          <a:endParaRPr lang="en-US"/>
        </a:p>
      </dgm:t>
    </dgm:pt>
    <dgm:pt modelId="{0BBE1B05-5F35-4B84-B695-F74DB61ADAFB}" type="sibTrans" cxnId="{5F1A4E8B-DC1A-4CDE-B877-99A7AF377DC3}">
      <dgm:prSet/>
      <dgm:spPr/>
      <dgm:t>
        <a:bodyPr/>
        <a:lstStyle/>
        <a:p>
          <a:endParaRPr lang="en-US"/>
        </a:p>
      </dgm:t>
    </dgm:pt>
    <dgm:pt modelId="{69C49BF9-696F-415A-808B-D752CF6841A4}">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a:t>Data Flow Diagram</a:t>
          </a:r>
        </a:p>
      </dgm:t>
    </dgm:pt>
    <dgm:pt modelId="{6A086791-F5FE-45D4-A0F2-0E71BF4700C5}" type="parTrans" cxnId="{E88ECC4E-8232-4B44-AF37-EE86425017BD}">
      <dgm:prSet/>
      <dgm:spPr/>
      <dgm:t>
        <a:bodyPr/>
        <a:lstStyle/>
        <a:p>
          <a:endParaRPr lang="en-US"/>
        </a:p>
      </dgm:t>
    </dgm:pt>
    <dgm:pt modelId="{1D8075CD-FE77-42DA-BC5B-C40247FFC99E}" type="sibTrans" cxnId="{E88ECC4E-8232-4B44-AF37-EE86425017BD}">
      <dgm:prSet/>
      <dgm:spPr/>
      <dgm:t>
        <a:bodyPr/>
        <a:lstStyle/>
        <a:p>
          <a:endParaRPr lang="en-US"/>
        </a:p>
      </dgm:t>
    </dgm:pt>
    <dgm:pt modelId="{E96EF4F9-71AF-47BF-A24B-FFA309CC176A}">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a:t>Flow Charts</a:t>
          </a:r>
        </a:p>
      </dgm:t>
    </dgm:pt>
    <dgm:pt modelId="{5DD46EA6-506D-480D-A9E5-4D58251BE008}" type="parTrans" cxnId="{1704A8C2-8E98-4A1A-B478-6640E9933FE2}">
      <dgm:prSet/>
      <dgm:spPr/>
      <dgm:t>
        <a:bodyPr/>
        <a:lstStyle/>
        <a:p>
          <a:endParaRPr lang="en-US"/>
        </a:p>
      </dgm:t>
    </dgm:pt>
    <dgm:pt modelId="{18D1224D-3189-449C-A031-F1E78CBAD4CF}" type="sibTrans" cxnId="{1704A8C2-8E98-4A1A-B478-6640E9933FE2}">
      <dgm:prSet/>
      <dgm:spPr/>
      <dgm:t>
        <a:bodyPr/>
        <a:lstStyle/>
        <a:p>
          <a:endParaRPr lang="en-US"/>
        </a:p>
      </dgm:t>
    </dgm:pt>
    <dgm:pt modelId="{06CE1463-9DF9-4C80-8A69-86A04756A410}">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a:t>ER Diagram</a:t>
          </a:r>
        </a:p>
      </dgm:t>
    </dgm:pt>
    <dgm:pt modelId="{5265802D-60FA-4D1E-9470-817CC24438E6}" type="parTrans" cxnId="{47D207F6-A35F-4EA8-ACE6-99F02592B5D0}">
      <dgm:prSet/>
      <dgm:spPr/>
      <dgm:t>
        <a:bodyPr/>
        <a:lstStyle/>
        <a:p>
          <a:endParaRPr lang="en-US"/>
        </a:p>
      </dgm:t>
    </dgm:pt>
    <dgm:pt modelId="{04C61341-1FF5-488B-BA5D-9DEF2D64BFDC}" type="sibTrans" cxnId="{47D207F6-A35F-4EA8-ACE6-99F02592B5D0}">
      <dgm:prSet/>
      <dgm:spPr/>
      <dgm:t>
        <a:bodyPr/>
        <a:lstStyle/>
        <a:p>
          <a:endParaRPr lang="en-US"/>
        </a:p>
      </dgm:t>
    </dgm:pt>
    <dgm:pt modelId="{AEDC10E3-3AF4-4B7C-8334-8AEF624CEDA0}">
      <dgm:prSet phldrT="[Text]" custT="1"/>
      <dgm:spPr/>
      <dgm:t>
        <a:bodyPr/>
        <a:lstStyle/>
        <a:p>
          <a:r>
            <a:rPr lang="en-US" sz="2200" dirty="0"/>
            <a:t>Testing</a:t>
          </a:r>
        </a:p>
      </dgm:t>
    </dgm:pt>
    <dgm:pt modelId="{D333B383-1587-4ED5-95D5-8887BB45A595}" type="parTrans" cxnId="{F11A2066-6478-4154-A53F-A68135DFA23E}">
      <dgm:prSet/>
      <dgm:spPr/>
      <dgm:t>
        <a:bodyPr/>
        <a:lstStyle/>
        <a:p>
          <a:endParaRPr lang="en-US"/>
        </a:p>
      </dgm:t>
    </dgm:pt>
    <dgm:pt modelId="{50E8878A-0A6C-44B1-89F4-C51B54316E33}" type="sibTrans" cxnId="{F11A2066-6478-4154-A53F-A68135DFA23E}">
      <dgm:prSet/>
      <dgm:spPr/>
      <dgm:t>
        <a:bodyPr/>
        <a:lstStyle/>
        <a:p>
          <a:endParaRPr lang="en-US"/>
        </a:p>
      </dgm:t>
    </dgm:pt>
    <dgm:pt modelId="{DEDFBCC3-3A9D-4F3F-98C8-1883605F6C09}">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a:t>Source Code Listings</a:t>
          </a:r>
        </a:p>
      </dgm:t>
    </dgm:pt>
    <dgm:pt modelId="{75AE213E-E4AD-4678-A243-F5CDA8440E6C}" type="parTrans" cxnId="{1C9E7C02-B259-48D6-8A35-49951E0C27BA}">
      <dgm:prSet/>
      <dgm:spPr/>
      <dgm:t>
        <a:bodyPr/>
        <a:lstStyle/>
        <a:p>
          <a:endParaRPr lang="en-US"/>
        </a:p>
      </dgm:t>
    </dgm:pt>
    <dgm:pt modelId="{15556C95-9EE9-49E6-A28D-877D72E10BAB}" type="sibTrans" cxnId="{1C9E7C02-B259-48D6-8A35-49951E0C27BA}">
      <dgm:prSet/>
      <dgm:spPr/>
      <dgm:t>
        <a:bodyPr/>
        <a:lstStyle/>
        <a:p>
          <a:endParaRPr lang="en-US"/>
        </a:p>
      </dgm:t>
    </dgm:pt>
    <dgm:pt modelId="{B5F52B81-7B5A-4C6D-B1FA-9D1121F78F3F}">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a:t>Cross-Reference Listings</a:t>
          </a:r>
        </a:p>
      </dgm:t>
    </dgm:pt>
    <dgm:pt modelId="{98E06C7B-93F8-4F1B-89A2-F3DFA1C2D936}" type="parTrans" cxnId="{20ACB96F-0476-4093-8BE3-74238BC9C09A}">
      <dgm:prSet/>
      <dgm:spPr/>
      <dgm:t>
        <a:bodyPr/>
        <a:lstStyle/>
        <a:p>
          <a:endParaRPr lang="en-US"/>
        </a:p>
      </dgm:t>
    </dgm:pt>
    <dgm:pt modelId="{3FC64694-CE7D-4190-A57C-83C4026B90DB}" type="sibTrans" cxnId="{20ACB96F-0476-4093-8BE3-74238BC9C09A}">
      <dgm:prSet/>
      <dgm:spPr/>
      <dgm:t>
        <a:bodyPr/>
        <a:lstStyle/>
        <a:p>
          <a:endParaRPr lang="en-US"/>
        </a:p>
      </dgm:t>
    </dgm:pt>
    <dgm:pt modelId="{82932FE6-726F-4D7C-A1D0-BC4FCDA84B43}">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a:t>Test Data</a:t>
          </a:r>
        </a:p>
      </dgm:t>
    </dgm:pt>
    <dgm:pt modelId="{45F99A80-C852-4F6D-8B1C-AB857D0F8981}" type="parTrans" cxnId="{4ADB19FE-49CF-4D67-AD23-F83AC4814AFE}">
      <dgm:prSet/>
      <dgm:spPr/>
      <dgm:t>
        <a:bodyPr/>
        <a:lstStyle/>
        <a:p>
          <a:endParaRPr lang="en-US"/>
        </a:p>
      </dgm:t>
    </dgm:pt>
    <dgm:pt modelId="{5FC62854-AE93-44AE-8277-83EC6C1B80E9}" type="sibTrans" cxnId="{4ADB19FE-49CF-4D67-AD23-F83AC4814AFE}">
      <dgm:prSet/>
      <dgm:spPr/>
      <dgm:t>
        <a:bodyPr/>
        <a:lstStyle/>
        <a:p>
          <a:endParaRPr lang="en-US"/>
        </a:p>
      </dgm:t>
    </dgm:pt>
    <dgm:pt modelId="{B8D5A02F-E30B-44F5-8B2E-2537B3327A5D}">
      <dgm:prSet phldrT="[Text]" custT="1">
        <dgm:style>
          <a:lnRef idx="2">
            <a:schemeClr val="accent6"/>
          </a:lnRef>
          <a:fillRef idx="1">
            <a:schemeClr val="lt1"/>
          </a:fillRef>
          <a:effectRef idx="0">
            <a:schemeClr val="accent6"/>
          </a:effectRef>
          <a:fontRef idx="minor">
            <a:schemeClr val="dk1"/>
          </a:fontRef>
        </dgm:style>
      </dgm:prSet>
      <dgm:spPr/>
      <dgm:t>
        <a:bodyPr/>
        <a:lstStyle/>
        <a:p>
          <a:r>
            <a:rPr lang="en-US" sz="2000" dirty="0"/>
            <a:t>Test Results</a:t>
          </a:r>
        </a:p>
      </dgm:t>
    </dgm:pt>
    <dgm:pt modelId="{0C6B99FE-BD26-466A-9DF9-42EDD39E0ED4}" type="parTrans" cxnId="{9DBECFCD-B48A-4816-9CE1-9E99D91021D4}">
      <dgm:prSet/>
      <dgm:spPr/>
      <dgm:t>
        <a:bodyPr/>
        <a:lstStyle/>
        <a:p>
          <a:endParaRPr lang="en-US"/>
        </a:p>
      </dgm:t>
    </dgm:pt>
    <dgm:pt modelId="{F2221CD2-3E4D-459A-83D0-B3FAE480FE4D}" type="sibTrans" cxnId="{9DBECFCD-B48A-4816-9CE1-9E99D91021D4}">
      <dgm:prSet/>
      <dgm:spPr/>
      <dgm:t>
        <a:bodyPr/>
        <a:lstStyle/>
        <a:p>
          <a:endParaRPr lang="en-US"/>
        </a:p>
      </dgm:t>
    </dgm:pt>
    <dgm:pt modelId="{E09E1219-5A01-4E79-A46A-88B495E29815}" type="pres">
      <dgm:prSet presAssocID="{5A94DA35-EC2E-4A16-A653-7503CCE1136C}" presName="Name0" presStyleCnt="0">
        <dgm:presLayoutVars>
          <dgm:chPref val="1"/>
          <dgm:dir/>
          <dgm:animOne val="branch"/>
          <dgm:animLvl val="lvl"/>
          <dgm:resizeHandles val="exact"/>
        </dgm:presLayoutVars>
      </dgm:prSet>
      <dgm:spPr/>
    </dgm:pt>
    <dgm:pt modelId="{9E0F7552-B273-4D7C-BA4D-DAED017715BB}" type="pres">
      <dgm:prSet presAssocID="{AA203A0D-79F9-46D7-8B89-E0B8D5E4B301}" presName="root1" presStyleCnt="0"/>
      <dgm:spPr/>
    </dgm:pt>
    <dgm:pt modelId="{92F1A21F-E9D8-452E-A917-FDE302B8335A}" type="pres">
      <dgm:prSet presAssocID="{AA203A0D-79F9-46D7-8B89-E0B8D5E4B301}" presName="LevelOneTextNode" presStyleLbl="node0" presStyleIdx="0" presStyleCnt="1" custScaleX="188938">
        <dgm:presLayoutVars>
          <dgm:chPref val="3"/>
        </dgm:presLayoutVars>
      </dgm:prSet>
      <dgm:spPr/>
    </dgm:pt>
    <dgm:pt modelId="{DBC3F609-4E72-4F87-AF18-9FC7F12F5130}" type="pres">
      <dgm:prSet presAssocID="{AA203A0D-79F9-46D7-8B89-E0B8D5E4B301}" presName="level2hierChild" presStyleCnt="0"/>
      <dgm:spPr/>
    </dgm:pt>
    <dgm:pt modelId="{1D46615F-8336-4764-9217-2242A6AF8B34}" type="pres">
      <dgm:prSet presAssocID="{B15C31F0-FAAC-4BE4-9758-F926A51687F5}" presName="conn2-1" presStyleLbl="parChTrans1D2" presStyleIdx="0" presStyleCnt="4"/>
      <dgm:spPr/>
    </dgm:pt>
    <dgm:pt modelId="{9B76DBF7-2050-4A94-942A-667A8E9BC4CC}" type="pres">
      <dgm:prSet presAssocID="{B15C31F0-FAAC-4BE4-9758-F926A51687F5}" presName="connTx" presStyleLbl="parChTrans1D2" presStyleIdx="0" presStyleCnt="4"/>
      <dgm:spPr/>
    </dgm:pt>
    <dgm:pt modelId="{0D711B82-99A9-4E65-A8B6-5E07F6EA4E68}" type="pres">
      <dgm:prSet presAssocID="{EC0BF0FB-6DE6-433E-9B91-703679CAD800}" presName="root2" presStyleCnt="0"/>
      <dgm:spPr/>
    </dgm:pt>
    <dgm:pt modelId="{F8653A1E-EBEB-4AC4-B264-0730BF0C944F}" type="pres">
      <dgm:prSet presAssocID="{EC0BF0FB-6DE6-433E-9B91-703679CAD800}" presName="LevelTwoTextNode" presStyleLbl="node2" presStyleIdx="0" presStyleCnt="4" custScaleX="123590" custScaleY="183210">
        <dgm:presLayoutVars>
          <dgm:chPref val="3"/>
        </dgm:presLayoutVars>
      </dgm:prSet>
      <dgm:spPr/>
    </dgm:pt>
    <dgm:pt modelId="{0E221052-6EB3-47B5-8764-BB49E1CFBC23}" type="pres">
      <dgm:prSet presAssocID="{EC0BF0FB-6DE6-433E-9B91-703679CAD800}" presName="level3hierChild" presStyleCnt="0"/>
      <dgm:spPr/>
    </dgm:pt>
    <dgm:pt modelId="{E01F3424-FCDC-4A75-A68C-4166DDF3FC92}" type="pres">
      <dgm:prSet presAssocID="{C028BC94-1502-4E60-8EA7-CAE9EF5D601D}" presName="conn2-1" presStyleLbl="parChTrans1D3" presStyleIdx="0" presStyleCnt="9"/>
      <dgm:spPr/>
    </dgm:pt>
    <dgm:pt modelId="{D3221FEE-A51F-4C7D-8C59-EF026A4B8410}" type="pres">
      <dgm:prSet presAssocID="{C028BC94-1502-4E60-8EA7-CAE9EF5D601D}" presName="connTx" presStyleLbl="parChTrans1D3" presStyleIdx="0" presStyleCnt="9"/>
      <dgm:spPr/>
    </dgm:pt>
    <dgm:pt modelId="{88391102-3D07-4986-A288-F16EEA19BBD7}" type="pres">
      <dgm:prSet presAssocID="{C2AEC7F8-E9DE-4621-97D5-861CADB1630C}" presName="root2" presStyleCnt="0"/>
      <dgm:spPr/>
    </dgm:pt>
    <dgm:pt modelId="{B5486934-B287-42A2-90A4-ABF60FE364ED}" type="pres">
      <dgm:prSet presAssocID="{C2AEC7F8-E9DE-4621-97D5-861CADB1630C}" presName="LevelTwoTextNode" presStyleLbl="node3" presStyleIdx="0" presStyleCnt="9" custScaleX="190944">
        <dgm:presLayoutVars>
          <dgm:chPref val="3"/>
        </dgm:presLayoutVars>
      </dgm:prSet>
      <dgm:spPr/>
    </dgm:pt>
    <dgm:pt modelId="{F7BE0EC0-E413-46BC-B755-064B3E1C063A}" type="pres">
      <dgm:prSet presAssocID="{C2AEC7F8-E9DE-4621-97D5-861CADB1630C}" presName="level3hierChild" presStyleCnt="0"/>
      <dgm:spPr/>
    </dgm:pt>
    <dgm:pt modelId="{2937F07C-F4F4-4F21-8C04-FBCD0E1589D8}" type="pres">
      <dgm:prSet presAssocID="{D3241A1A-891B-447F-905A-B67CA10C9343}" presName="conn2-1" presStyleLbl="parChTrans1D3" presStyleIdx="1" presStyleCnt="9"/>
      <dgm:spPr/>
    </dgm:pt>
    <dgm:pt modelId="{F7E1D088-0A4F-423B-916E-BBFAEB4B137A}" type="pres">
      <dgm:prSet presAssocID="{D3241A1A-891B-447F-905A-B67CA10C9343}" presName="connTx" presStyleLbl="parChTrans1D3" presStyleIdx="1" presStyleCnt="9"/>
      <dgm:spPr/>
    </dgm:pt>
    <dgm:pt modelId="{D4766979-63F8-4DE0-BCBA-F2D46563F015}" type="pres">
      <dgm:prSet presAssocID="{7253017E-E4FF-49C9-B1CC-32FDA27F9855}" presName="root2" presStyleCnt="0"/>
      <dgm:spPr/>
    </dgm:pt>
    <dgm:pt modelId="{2944DF86-AF8E-4F3E-BADB-FC861DE0BA5E}" type="pres">
      <dgm:prSet presAssocID="{7253017E-E4FF-49C9-B1CC-32FDA27F9855}" presName="LevelTwoTextNode" presStyleLbl="node3" presStyleIdx="1" presStyleCnt="9" custScaleX="190944">
        <dgm:presLayoutVars>
          <dgm:chPref val="3"/>
        </dgm:presLayoutVars>
      </dgm:prSet>
      <dgm:spPr/>
    </dgm:pt>
    <dgm:pt modelId="{5E9FBB95-CC35-4304-8770-FC6195F8D448}" type="pres">
      <dgm:prSet presAssocID="{7253017E-E4FF-49C9-B1CC-32FDA27F9855}" presName="level3hierChild" presStyleCnt="0"/>
      <dgm:spPr/>
    </dgm:pt>
    <dgm:pt modelId="{8E392C3E-D7AD-4E8E-8A17-2BCCA5E27054}" type="pres">
      <dgm:prSet presAssocID="{6A086791-F5FE-45D4-A0F2-0E71BF4700C5}" presName="conn2-1" presStyleLbl="parChTrans1D3" presStyleIdx="2" presStyleCnt="9"/>
      <dgm:spPr/>
    </dgm:pt>
    <dgm:pt modelId="{EAB0BF07-F873-42A8-8658-EB283CABC7C7}" type="pres">
      <dgm:prSet presAssocID="{6A086791-F5FE-45D4-A0F2-0E71BF4700C5}" presName="connTx" presStyleLbl="parChTrans1D3" presStyleIdx="2" presStyleCnt="9"/>
      <dgm:spPr/>
    </dgm:pt>
    <dgm:pt modelId="{78CD1CBD-D266-4B1E-A32B-74C01FB23593}" type="pres">
      <dgm:prSet presAssocID="{69C49BF9-696F-415A-808B-D752CF6841A4}" presName="root2" presStyleCnt="0"/>
      <dgm:spPr/>
    </dgm:pt>
    <dgm:pt modelId="{628A0B93-3C58-4547-A555-E834106C2E9D}" type="pres">
      <dgm:prSet presAssocID="{69C49BF9-696F-415A-808B-D752CF6841A4}" presName="LevelTwoTextNode" presStyleLbl="node3" presStyleIdx="2" presStyleCnt="9" custScaleX="190944">
        <dgm:presLayoutVars>
          <dgm:chPref val="3"/>
        </dgm:presLayoutVars>
      </dgm:prSet>
      <dgm:spPr/>
    </dgm:pt>
    <dgm:pt modelId="{E8C2FB96-E63B-4191-B1A1-699AF47375A7}" type="pres">
      <dgm:prSet presAssocID="{69C49BF9-696F-415A-808B-D752CF6841A4}" presName="level3hierChild" presStyleCnt="0"/>
      <dgm:spPr/>
    </dgm:pt>
    <dgm:pt modelId="{4B883A00-6462-42C3-B779-DC428D173A1E}" type="pres">
      <dgm:prSet presAssocID="{10F280D0-E263-45C1-8258-9ACF1489B0ED}" presName="conn2-1" presStyleLbl="parChTrans1D2" presStyleIdx="1" presStyleCnt="4"/>
      <dgm:spPr/>
    </dgm:pt>
    <dgm:pt modelId="{C133E63E-34D6-43CB-AB35-07C68320611C}" type="pres">
      <dgm:prSet presAssocID="{10F280D0-E263-45C1-8258-9ACF1489B0ED}" presName="connTx" presStyleLbl="parChTrans1D2" presStyleIdx="1" presStyleCnt="4"/>
      <dgm:spPr/>
    </dgm:pt>
    <dgm:pt modelId="{133DFC78-A5C7-40F5-839A-39F69D588C5F}" type="pres">
      <dgm:prSet presAssocID="{8E51BB74-092A-4DC1-BC8C-ABF02754D4A5}" presName="root2" presStyleCnt="0"/>
      <dgm:spPr/>
    </dgm:pt>
    <dgm:pt modelId="{F4E74507-74B1-4817-A2D1-8BFF09BCADF2}" type="pres">
      <dgm:prSet presAssocID="{8E51BB74-092A-4DC1-BC8C-ABF02754D4A5}" presName="LevelTwoTextNode" presStyleLbl="node2" presStyleIdx="1" presStyleCnt="4" custScaleX="120299">
        <dgm:presLayoutVars>
          <dgm:chPref val="3"/>
        </dgm:presLayoutVars>
      </dgm:prSet>
      <dgm:spPr/>
    </dgm:pt>
    <dgm:pt modelId="{7AC96425-C92D-4A15-8B79-7890B7AA05F8}" type="pres">
      <dgm:prSet presAssocID="{8E51BB74-092A-4DC1-BC8C-ABF02754D4A5}" presName="level3hierChild" presStyleCnt="0"/>
      <dgm:spPr/>
    </dgm:pt>
    <dgm:pt modelId="{E687E57B-66CE-4984-A720-26747A8B0864}" type="pres">
      <dgm:prSet presAssocID="{5DD46EA6-506D-480D-A9E5-4D58251BE008}" presName="conn2-1" presStyleLbl="parChTrans1D3" presStyleIdx="3" presStyleCnt="9"/>
      <dgm:spPr/>
    </dgm:pt>
    <dgm:pt modelId="{0A5A6F2D-CAFE-457F-9DF1-47BDA2189A0A}" type="pres">
      <dgm:prSet presAssocID="{5DD46EA6-506D-480D-A9E5-4D58251BE008}" presName="connTx" presStyleLbl="parChTrans1D3" presStyleIdx="3" presStyleCnt="9"/>
      <dgm:spPr/>
    </dgm:pt>
    <dgm:pt modelId="{1B9DD3DF-C278-449C-843B-0C49DA3A34E6}" type="pres">
      <dgm:prSet presAssocID="{E96EF4F9-71AF-47BF-A24B-FFA309CC176A}" presName="root2" presStyleCnt="0"/>
      <dgm:spPr/>
    </dgm:pt>
    <dgm:pt modelId="{7DE10E95-FBC8-4636-8419-E6C557AE7AC2}" type="pres">
      <dgm:prSet presAssocID="{E96EF4F9-71AF-47BF-A24B-FFA309CC176A}" presName="LevelTwoTextNode" presStyleLbl="node3" presStyleIdx="3" presStyleCnt="9" custScaleX="190944">
        <dgm:presLayoutVars>
          <dgm:chPref val="3"/>
        </dgm:presLayoutVars>
      </dgm:prSet>
      <dgm:spPr/>
    </dgm:pt>
    <dgm:pt modelId="{39D55DC6-44F1-48CA-A326-22507F22E5EE}" type="pres">
      <dgm:prSet presAssocID="{E96EF4F9-71AF-47BF-A24B-FFA309CC176A}" presName="level3hierChild" presStyleCnt="0"/>
      <dgm:spPr/>
    </dgm:pt>
    <dgm:pt modelId="{6E23B5E6-76E3-4316-8321-0587532B0224}" type="pres">
      <dgm:prSet presAssocID="{5265802D-60FA-4D1E-9470-817CC24438E6}" presName="conn2-1" presStyleLbl="parChTrans1D3" presStyleIdx="4" presStyleCnt="9"/>
      <dgm:spPr/>
    </dgm:pt>
    <dgm:pt modelId="{2F93F870-B7ED-409C-B5DA-397B6F687689}" type="pres">
      <dgm:prSet presAssocID="{5265802D-60FA-4D1E-9470-817CC24438E6}" presName="connTx" presStyleLbl="parChTrans1D3" presStyleIdx="4" presStyleCnt="9"/>
      <dgm:spPr/>
    </dgm:pt>
    <dgm:pt modelId="{532048DA-2E6A-42A2-BF60-26D0DAB151AA}" type="pres">
      <dgm:prSet presAssocID="{06CE1463-9DF9-4C80-8A69-86A04756A410}" presName="root2" presStyleCnt="0"/>
      <dgm:spPr/>
    </dgm:pt>
    <dgm:pt modelId="{C0AF9243-3C60-4855-A0E3-746DF5DE5E3E}" type="pres">
      <dgm:prSet presAssocID="{06CE1463-9DF9-4C80-8A69-86A04756A410}" presName="LevelTwoTextNode" presStyleLbl="node3" presStyleIdx="4" presStyleCnt="9" custScaleX="190944">
        <dgm:presLayoutVars>
          <dgm:chPref val="3"/>
        </dgm:presLayoutVars>
      </dgm:prSet>
      <dgm:spPr/>
    </dgm:pt>
    <dgm:pt modelId="{A989F7A7-693E-4765-A9CE-DC749322465C}" type="pres">
      <dgm:prSet presAssocID="{06CE1463-9DF9-4C80-8A69-86A04756A410}" presName="level3hierChild" presStyleCnt="0"/>
      <dgm:spPr/>
    </dgm:pt>
    <dgm:pt modelId="{9D7FF79A-6D8A-4859-8B54-BF4964930C0F}" type="pres">
      <dgm:prSet presAssocID="{E7787702-1D0A-45EB-B8A3-FF8D31EB4D4F}" presName="conn2-1" presStyleLbl="parChTrans1D2" presStyleIdx="2" presStyleCnt="4"/>
      <dgm:spPr/>
    </dgm:pt>
    <dgm:pt modelId="{A8132E2D-C393-4DC1-AB1D-FD1386271A65}" type="pres">
      <dgm:prSet presAssocID="{E7787702-1D0A-45EB-B8A3-FF8D31EB4D4F}" presName="connTx" presStyleLbl="parChTrans1D2" presStyleIdx="2" presStyleCnt="4"/>
      <dgm:spPr/>
    </dgm:pt>
    <dgm:pt modelId="{0C732E89-C71D-4EC9-9022-F8C1DCFB00E2}" type="pres">
      <dgm:prSet presAssocID="{ED687432-EB76-4F5E-8122-BE09D6BFBB6C}" presName="root2" presStyleCnt="0"/>
      <dgm:spPr/>
    </dgm:pt>
    <dgm:pt modelId="{E9B0F345-1C8E-48AB-8C43-52B8E9FA6629}" type="pres">
      <dgm:prSet presAssocID="{ED687432-EB76-4F5E-8122-BE09D6BFBB6C}" presName="LevelTwoTextNode" presStyleLbl="node2" presStyleIdx="2" presStyleCnt="4" custScaleX="122524">
        <dgm:presLayoutVars>
          <dgm:chPref val="3"/>
        </dgm:presLayoutVars>
      </dgm:prSet>
      <dgm:spPr/>
    </dgm:pt>
    <dgm:pt modelId="{43B63BF8-C3B4-44F4-A6E0-D4CCC51E42C5}" type="pres">
      <dgm:prSet presAssocID="{ED687432-EB76-4F5E-8122-BE09D6BFBB6C}" presName="level3hierChild" presStyleCnt="0"/>
      <dgm:spPr/>
    </dgm:pt>
    <dgm:pt modelId="{4FADDC93-8863-4CF2-91B1-87B0069CD627}" type="pres">
      <dgm:prSet presAssocID="{75AE213E-E4AD-4678-A243-F5CDA8440E6C}" presName="conn2-1" presStyleLbl="parChTrans1D3" presStyleIdx="5" presStyleCnt="9"/>
      <dgm:spPr/>
    </dgm:pt>
    <dgm:pt modelId="{5ED9C8ED-6ECD-4BB5-87F7-65C5DEC8C21B}" type="pres">
      <dgm:prSet presAssocID="{75AE213E-E4AD-4678-A243-F5CDA8440E6C}" presName="connTx" presStyleLbl="parChTrans1D3" presStyleIdx="5" presStyleCnt="9"/>
      <dgm:spPr/>
    </dgm:pt>
    <dgm:pt modelId="{79C9C68D-15AF-4A1F-8A5B-CD9D6D55B311}" type="pres">
      <dgm:prSet presAssocID="{DEDFBCC3-3A9D-4F3F-98C8-1883605F6C09}" presName="root2" presStyleCnt="0"/>
      <dgm:spPr/>
    </dgm:pt>
    <dgm:pt modelId="{00C6C5AD-6C19-401A-A74F-37AD50FE8B9C}" type="pres">
      <dgm:prSet presAssocID="{DEDFBCC3-3A9D-4F3F-98C8-1883605F6C09}" presName="LevelTwoTextNode" presStyleLbl="node3" presStyleIdx="5" presStyleCnt="9" custScaleX="190944">
        <dgm:presLayoutVars>
          <dgm:chPref val="3"/>
        </dgm:presLayoutVars>
      </dgm:prSet>
      <dgm:spPr/>
    </dgm:pt>
    <dgm:pt modelId="{2208C35B-530A-4C30-8A3D-95CB69845F8A}" type="pres">
      <dgm:prSet presAssocID="{DEDFBCC3-3A9D-4F3F-98C8-1883605F6C09}" presName="level3hierChild" presStyleCnt="0"/>
      <dgm:spPr/>
    </dgm:pt>
    <dgm:pt modelId="{150F2135-7294-4D6C-A8C4-35B92F12008D}" type="pres">
      <dgm:prSet presAssocID="{98E06C7B-93F8-4F1B-89A2-F3DFA1C2D936}" presName="conn2-1" presStyleLbl="parChTrans1D3" presStyleIdx="6" presStyleCnt="9"/>
      <dgm:spPr/>
    </dgm:pt>
    <dgm:pt modelId="{B52F79F5-A44E-4EE0-895A-03ADC9720AF5}" type="pres">
      <dgm:prSet presAssocID="{98E06C7B-93F8-4F1B-89A2-F3DFA1C2D936}" presName="connTx" presStyleLbl="parChTrans1D3" presStyleIdx="6" presStyleCnt="9"/>
      <dgm:spPr/>
    </dgm:pt>
    <dgm:pt modelId="{DFFB74E1-66A8-47BD-947A-C309D8ACE66A}" type="pres">
      <dgm:prSet presAssocID="{B5F52B81-7B5A-4C6D-B1FA-9D1121F78F3F}" presName="root2" presStyleCnt="0"/>
      <dgm:spPr/>
    </dgm:pt>
    <dgm:pt modelId="{25D51DEB-94EC-435A-A737-1269B4C4AB33}" type="pres">
      <dgm:prSet presAssocID="{B5F52B81-7B5A-4C6D-B1FA-9D1121F78F3F}" presName="LevelTwoTextNode" presStyleLbl="node3" presStyleIdx="6" presStyleCnt="9" custScaleX="190944">
        <dgm:presLayoutVars>
          <dgm:chPref val="3"/>
        </dgm:presLayoutVars>
      </dgm:prSet>
      <dgm:spPr/>
    </dgm:pt>
    <dgm:pt modelId="{77524ECC-C038-490C-AA64-926B76280688}" type="pres">
      <dgm:prSet presAssocID="{B5F52B81-7B5A-4C6D-B1FA-9D1121F78F3F}" presName="level3hierChild" presStyleCnt="0"/>
      <dgm:spPr/>
    </dgm:pt>
    <dgm:pt modelId="{B22FE9BF-B7C4-4430-9897-DC1FFE235DA7}" type="pres">
      <dgm:prSet presAssocID="{D333B383-1587-4ED5-95D5-8887BB45A595}" presName="conn2-1" presStyleLbl="parChTrans1D2" presStyleIdx="3" presStyleCnt="4"/>
      <dgm:spPr/>
    </dgm:pt>
    <dgm:pt modelId="{4E9516A9-94EB-4B62-A7DE-28E2EE83E1EE}" type="pres">
      <dgm:prSet presAssocID="{D333B383-1587-4ED5-95D5-8887BB45A595}" presName="connTx" presStyleLbl="parChTrans1D2" presStyleIdx="3" presStyleCnt="4"/>
      <dgm:spPr/>
    </dgm:pt>
    <dgm:pt modelId="{0EFFFD7B-C444-47B5-A2B2-826E9B916D18}" type="pres">
      <dgm:prSet presAssocID="{AEDC10E3-3AF4-4B7C-8334-8AEF624CEDA0}" presName="root2" presStyleCnt="0"/>
      <dgm:spPr/>
    </dgm:pt>
    <dgm:pt modelId="{5157F57A-99A6-411A-A4BA-6253CC311305}" type="pres">
      <dgm:prSet presAssocID="{AEDC10E3-3AF4-4B7C-8334-8AEF624CEDA0}" presName="LevelTwoTextNode" presStyleLbl="node2" presStyleIdx="3" presStyleCnt="4" custScaleX="124170">
        <dgm:presLayoutVars>
          <dgm:chPref val="3"/>
        </dgm:presLayoutVars>
      </dgm:prSet>
      <dgm:spPr/>
    </dgm:pt>
    <dgm:pt modelId="{F0BE80E0-44B2-42CD-ACA8-C172695D032F}" type="pres">
      <dgm:prSet presAssocID="{AEDC10E3-3AF4-4B7C-8334-8AEF624CEDA0}" presName="level3hierChild" presStyleCnt="0"/>
      <dgm:spPr/>
    </dgm:pt>
    <dgm:pt modelId="{EDAD2723-F2BB-48D3-823B-080561B01EC7}" type="pres">
      <dgm:prSet presAssocID="{45F99A80-C852-4F6D-8B1C-AB857D0F8981}" presName="conn2-1" presStyleLbl="parChTrans1D3" presStyleIdx="7" presStyleCnt="9"/>
      <dgm:spPr/>
    </dgm:pt>
    <dgm:pt modelId="{17AAA15D-337C-46BA-BA04-AE4C4E33355F}" type="pres">
      <dgm:prSet presAssocID="{45F99A80-C852-4F6D-8B1C-AB857D0F8981}" presName="connTx" presStyleLbl="parChTrans1D3" presStyleIdx="7" presStyleCnt="9"/>
      <dgm:spPr/>
    </dgm:pt>
    <dgm:pt modelId="{EE3444D9-5DB9-47E6-94B5-61A27934DE20}" type="pres">
      <dgm:prSet presAssocID="{82932FE6-726F-4D7C-A1D0-BC4FCDA84B43}" presName="root2" presStyleCnt="0"/>
      <dgm:spPr/>
    </dgm:pt>
    <dgm:pt modelId="{E13CEBCD-BD24-432E-AE93-811DECD004C9}" type="pres">
      <dgm:prSet presAssocID="{82932FE6-726F-4D7C-A1D0-BC4FCDA84B43}" presName="LevelTwoTextNode" presStyleLbl="node3" presStyleIdx="7" presStyleCnt="9" custScaleX="190944">
        <dgm:presLayoutVars>
          <dgm:chPref val="3"/>
        </dgm:presLayoutVars>
      </dgm:prSet>
      <dgm:spPr/>
    </dgm:pt>
    <dgm:pt modelId="{24221D7F-38BC-4EED-B913-341BA8912D06}" type="pres">
      <dgm:prSet presAssocID="{82932FE6-726F-4D7C-A1D0-BC4FCDA84B43}" presName="level3hierChild" presStyleCnt="0"/>
      <dgm:spPr/>
    </dgm:pt>
    <dgm:pt modelId="{6CCE88F3-1D5D-4685-8C62-342BC44616DB}" type="pres">
      <dgm:prSet presAssocID="{0C6B99FE-BD26-466A-9DF9-42EDD39E0ED4}" presName="conn2-1" presStyleLbl="parChTrans1D3" presStyleIdx="8" presStyleCnt="9"/>
      <dgm:spPr/>
    </dgm:pt>
    <dgm:pt modelId="{4DD14604-4E00-4923-B16D-1D59A6D5ACB8}" type="pres">
      <dgm:prSet presAssocID="{0C6B99FE-BD26-466A-9DF9-42EDD39E0ED4}" presName="connTx" presStyleLbl="parChTrans1D3" presStyleIdx="8" presStyleCnt="9"/>
      <dgm:spPr/>
    </dgm:pt>
    <dgm:pt modelId="{B4FAA85F-A690-4700-8D7D-379B1ECD6F93}" type="pres">
      <dgm:prSet presAssocID="{B8D5A02F-E30B-44F5-8B2E-2537B3327A5D}" presName="root2" presStyleCnt="0"/>
      <dgm:spPr/>
    </dgm:pt>
    <dgm:pt modelId="{898D21F6-50AF-4D2C-8DF0-43FADF198C58}" type="pres">
      <dgm:prSet presAssocID="{B8D5A02F-E30B-44F5-8B2E-2537B3327A5D}" presName="LevelTwoTextNode" presStyleLbl="node3" presStyleIdx="8" presStyleCnt="9" custScaleX="190944">
        <dgm:presLayoutVars>
          <dgm:chPref val="3"/>
        </dgm:presLayoutVars>
      </dgm:prSet>
      <dgm:spPr/>
    </dgm:pt>
    <dgm:pt modelId="{8B23A392-1C9B-4DE8-94BB-49C180DE8F38}" type="pres">
      <dgm:prSet presAssocID="{B8D5A02F-E30B-44F5-8B2E-2537B3327A5D}" presName="level3hierChild" presStyleCnt="0"/>
      <dgm:spPr/>
    </dgm:pt>
  </dgm:ptLst>
  <dgm:cxnLst>
    <dgm:cxn modelId="{1C9E7C02-B259-48D6-8A35-49951E0C27BA}" srcId="{ED687432-EB76-4F5E-8122-BE09D6BFBB6C}" destId="{DEDFBCC3-3A9D-4F3F-98C8-1883605F6C09}" srcOrd="0" destOrd="0" parTransId="{75AE213E-E4AD-4678-A243-F5CDA8440E6C}" sibTransId="{15556C95-9EE9-49E6-A28D-877D72E10BAB}"/>
    <dgm:cxn modelId="{0178FA14-3F89-4EAF-A327-F3796B95DF49}" srcId="{AA203A0D-79F9-46D7-8B89-E0B8D5E4B301}" destId="{ED687432-EB76-4F5E-8122-BE09D6BFBB6C}" srcOrd="2" destOrd="0" parTransId="{E7787702-1D0A-45EB-B8A3-FF8D31EB4D4F}" sibTransId="{E0BF1F86-BC2C-419B-AE07-F52EDF95C537}"/>
    <dgm:cxn modelId="{294E471E-E354-4E72-A8B0-1593B4510B20}" type="presOf" srcId="{E7787702-1D0A-45EB-B8A3-FF8D31EB4D4F}" destId="{A8132E2D-C393-4DC1-AB1D-FD1386271A65}" srcOrd="1" destOrd="0" presId="urn:microsoft.com/office/officeart/2008/layout/HorizontalMultiLevelHierarchy"/>
    <dgm:cxn modelId="{10209022-A2DC-4D90-ADED-FD5BA72367E3}" type="presOf" srcId="{B15C31F0-FAAC-4BE4-9758-F926A51687F5}" destId="{1D46615F-8336-4764-9217-2242A6AF8B34}" srcOrd="0" destOrd="0" presId="urn:microsoft.com/office/officeart/2008/layout/HorizontalMultiLevelHierarchy"/>
    <dgm:cxn modelId="{12702526-32F0-4052-82B3-22B26D0E929D}" type="presOf" srcId="{C028BC94-1502-4E60-8EA7-CAE9EF5D601D}" destId="{D3221FEE-A51F-4C7D-8C59-EF026A4B8410}" srcOrd="1" destOrd="0" presId="urn:microsoft.com/office/officeart/2008/layout/HorizontalMultiLevelHierarchy"/>
    <dgm:cxn modelId="{37AED826-2B28-4332-B1DD-26F274D1C3ED}" type="presOf" srcId="{5A94DA35-EC2E-4A16-A653-7503CCE1136C}" destId="{E09E1219-5A01-4E79-A46A-88B495E29815}" srcOrd="0" destOrd="0" presId="urn:microsoft.com/office/officeart/2008/layout/HorizontalMultiLevelHierarchy"/>
    <dgm:cxn modelId="{D5974232-4B02-47B0-A534-0AA3BF65674A}" type="presOf" srcId="{06CE1463-9DF9-4C80-8A69-86A04756A410}" destId="{C0AF9243-3C60-4855-A0E3-746DF5DE5E3E}" srcOrd="0" destOrd="0" presId="urn:microsoft.com/office/officeart/2008/layout/HorizontalMultiLevelHierarchy"/>
    <dgm:cxn modelId="{89E3DC37-779E-4662-B74F-9FCD641355D5}" type="presOf" srcId="{D3241A1A-891B-447F-905A-B67CA10C9343}" destId="{2937F07C-F4F4-4F21-8C04-FBCD0E1589D8}" srcOrd="0" destOrd="0" presId="urn:microsoft.com/office/officeart/2008/layout/HorizontalMultiLevelHierarchy"/>
    <dgm:cxn modelId="{B9505638-9904-4B9C-856C-780FDE792476}" type="presOf" srcId="{C028BC94-1502-4E60-8EA7-CAE9EF5D601D}" destId="{E01F3424-FCDC-4A75-A68C-4166DDF3FC92}" srcOrd="0" destOrd="0" presId="urn:microsoft.com/office/officeart/2008/layout/HorizontalMultiLevelHierarchy"/>
    <dgm:cxn modelId="{EB36B43B-375A-40AE-A3F8-C83F3F660BB4}" type="presOf" srcId="{98E06C7B-93F8-4F1B-89A2-F3DFA1C2D936}" destId="{B52F79F5-A44E-4EE0-895A-03ADC9720AF5}" srcOrd="1" destOrd="0" presId="urn:microsoft.com/office/officeart/2008/layout/HorizontalMultiLevelHierarchy"/>
    <dgm:cxn modelId="{71934B5B-7364-4EDD-9F8D-38E224286515}" type="presOf" srcId="{E96EF4F9-71AF-47BF-A24B-FFA309CC176A}" destId="{7DE10E95-FBC8-4636-8419-E6C557AE7AC2}" srcOrd="0" destOrd="0" presId="urn:microsoft.com/office/officeart/2008/layout/HorizontalMultiLevelHierarchy"/>
    <dgm:cxn modelId="{76036763-DC52-4CA6-8306-02A4CAC29211}" type="presOf" srcId="{E7787702-1D0A-45EB-B8A3-FF8D31EB4D4F}" destId="{9D7FF79A-6D8A-4859-8B54-BF4964930C0F}" srcOrd="0" destOrd="0" presId="urn:microsoft.com/office/officeart/2008/layout/HorizontalMultiLevelHierarchy"/>
    <dgm:cxn modelId="{168AE564-25A8-464B-B6B7-B36764ACDBFF}" type="presOf" srcId="{AEDC10E3-3AF4-4B7C-8334-8AEF624CEDA0}" destId="{5157F57A-99A6-411A-A4BA-6253CC311305}" srcOrd="0" destOrd="0" presId="urn:microsoft.com/office/officeart/2008/layout/HorizontalMultiLevelHierarchy"/>
    <dgm:cxn modelId="{8FA39245-8042-4ACA-B4DE-80C1795D2F92}" type="presOf" srcId="{EC0BF0FB-6DE6-433E-9B91-703679CAD800}" destId="{F8653A1E-EBEB-4AC4-B264-0730BF0C944F}" srcOrd="0" destOrd="0" presId="urn:microsoft.com/office/officeart/2008/layout/HorizontalMultiLevelHierarchy"/>
    <dgm:cxn modelId="{F11A2066-6478-4154-A53F-A68135DFA23E}" srcId="{AA203A0D-79F9-46D7-8B89-E0B8D5E4B301}" destId="{AEDC10E3-3AF4-4B7C-8334-8AEF624CEDA0}" srcOrd="3" destOrd="0" parTransId="{D333B383-1587-4ED5-95D5-8887BB45A595}" sibTransId="{50E8878A-0A6C-44B1-89F4-C51B54316E33}"/>
    <dgm:cxn modelId="{7AC27C69-FFCF-4397-B0A1-1C5E9D71BDA5}" type="presOf" srcId="{6A086791-F5FE-45D4-A0F2-0E71BF4700C5}" destId="{8E392C3E-D7AD-4E8E-8A17-2BCCA5E27054}" srcOrd="0" destOrd="0" presId="urn:microsoft.com/office/officeart/2008/layout/HorizontalMultiLevelHierarchy"/>
    <dgm:cxn modelId="{CD828149-FE78-45B0-9BA8-9A8E1DE9B129}" type="presOf" srcId="{B15C31F0-FAAC-4BE4-9758-F926A51687F5}" destId="{9B76DBF7-2050-4A94-942A-667A8E9BC4CC}" srcOrd="1" destOrd="0" presId="urn:microsoft.com/office/officeart/2008/layout/HorizontalMultiLevelHierarchy"/>
    <dgm:cxn modelId="{5A1ED84A-5B0D-421C-95A2-1F7DF20124EE}" type="presOf" srcId="{5265802D-60FA-4D1E-9470-817CC24438E6}" destId="{2F93F870-B7ED-409C-B5DA-397B6F687689}" srcOrd="1" destOrd="0" presId="urn:microsoft.com/office/officeart/2008/layout/HorizontalMultiLevelHierarchy"/>
    <dgm:cxn modelId="{0095894D-C9A8-4A9A-B1E4-8D72109E6804}" type="presOf" srcId="{5265802D-60FA-4D1E-9470-817CC24438E6}" destId="{6E23B5E6-76E3-4316-8321-0587532B0224}" srcOrd="0" destOrd="0" presId="urn:microsoft.com/office/officeart/2008/layout/HorizontalMultiLevelHierarchy"/>
    <dgm:cxn modelId="{959DC56D-375F-49E2-8F94-1CEFD7167438}" srcId="{AA203A0D-79F9-46D7-8B89-E0B8D5E4B301}" destId="{8E51BB74-092A-4DC1-BC8C-ABF02754D4A5}" srcOrd="1" destOrd="0" parTransId="{10F280D0-E263-45C1-8258-9ACF1489B0ED}" sibTransId="{7A5B0FB1-AA5F-49D0-BED8-327F1A290D2E}"/>
    <dgm:cxn modelId="{E88ECC4E-8232-4B44-AF37-EE86425017BD}" srcId="{EC0BF0FB-6DE6-433E-9B91-703679CAD800}" destId="{69C49BF9-696F-415A-808B-D752CF6841A4}" srcOrd="2" destOrd="0" parTransId="{6A086791-F5FE-45D4-A0F2-0E71BF4700C5}" sibTransId="{1D8075CD-FE77-42DA-BC5B-C40247FFC99E}"/>
    <dgm:cxn modelId="{20ACB96F-0476-4093-8BE3-74238BC9C09A}" srcId="{ED687432-EB76-4F5E-8122-BE09D6BFBB6C}" destId="{B5F52B81-7B5A-4C6D-B1FA-9D1121F78F3F}" srcOrd="1" destOrd="0" parTransId="{98E06C7B-93F8-4F1B-89A2-F3DFA1C2D936}" sibTransId="{3FC64694-CE7D-4190-A57C-83C4026B90DB}"/>
    <dgm:cxn modelId="{3F556354-56F7-4537-A406-D9E632992C2A}" type="presOf" srcId="{0C6B99FE-BD26-466A-9DF9-42EDD39E0ED4}" destId="{6CCE88F3-1D5D-4685-8C62-342BC44616DB}" srcOrd="0" destOrd="0" presId="urn:microsoft.com/office/officeart/2008/layout/HorizontalMultiLevelHierarchy"/>
    <dgm:cxn modelId="{2EE6CB5A-77F5-4675-9999-2153C7C97072}" type="presOf" srcId="{75AE213E-E4AD-4678-A243-F5CDA8440E6C}" destId="{4FADDC93-8863-4CF2-91B1-87B0069CD627}" srcOrd="0" destOrd="0" presId="urn:microsoft.com/office/officeart/2008/layout/HorizontalMultiLevelHierarchy"/>
    <dgm:cxn modelId="{E9E9E05A-8AE7-41CA-85A2-37E7AB6B51C3}" type="presOf" srcId="{45F99A80-C852-4F6D-8B1C-AB857D0F8981}" destId="{EDAD2723-F2BB-48D3-823B-080561B01EC7}" srcOrd="0" destOrd="0" presId="urn:microsoft.com/office/officeart/2008/layout/HorizontalMultiLevelHierarchy"/>
    <dgm:cxn modelId="{6465F77E-24F1-4214-80B6-7E770C1258A2}" type="presOf" srcId="{D3241A1A-891B-447F-905A-B67CA10C9343}" destId="{F7E1D088-0A4F-423B-916E-BBFAEB4B137A}" srcOrd="1" destOrd="0" presId="urn:microsoft.com/office/officeart/2008/layout/HorizontalMultiLevelHierarchy"/>
    <dgm:cxn modelId="{4BDAA887-7476-40CB-9186-CD04257359CA}" type="presOf" srcId="{69C49BF9-696F-415A-808B-D752CF6841A4}" destId="{628A0B93-3C58-4547-A555-E834106C2E9D}" srcOrd="0" destOrd="0" presId="urn:microsoft.com/office/officeart/2008/layout/HorizontalMultiLevelHierarchy"/>
    <dgm:cxn modelId="{5F1A4E8B-DC1A-4CDE-B877-99A7AF377DC3}" srcId="{EC0BF0FB-6DE6-433E-9B91-703679CAD800}" destId="{7253017E-E4FF-49C9-B1CC-32FDA27F9855}" srcOrd="1" destOrd="0" parTransId="{D3241A1A-891B-447F-905A-B67CA10C9343}" sibTransId="{0BBE1B05-5F35-4B84-B695-F74DB61ADAFB}"/>
    <dgm:cxn modelId="{A8BD858B-54D2-44AB-B23D-02E195B48876}" type="presOf" srcId="{AA203A0D-79F9-46D7-8B89-E0B8D5E4B301}" destId="{92F1A21F-E9D8-452E-A917-FDE302B8335A}" srcOrd="0" destOrd="0" presId="urn:microsoft.com/office/officeart/2008/layout/HorizontalMultiLevelHierarchy"/>
    <dgm:cxn modelId="{30B02E8F-2620-4C42-AE48-6D87CFB1AB14}" type="presOf" srcId="{75AE213E-E4AD-4678-A243-F5CDA8440E6C}" destId="{5ED9C8ED-6ECD-4BB5-87F7-65C5DEC8C21B}" srcOrd="1" destOrd="0" presId="urn:microsoft.com/office/officeart/2008/layout/HorizontalMultiLevelHierarchy"/>
    <dgm:cxn modelId="{F86F5696-CC04-430D-B39E-D45343D53874}" srcId="{AA203A0D-79F9-46D7-8B89-E0B8D5E4B301}" destId="{EC0BF0FB-6DE6-433E-9B91-703679CAD800}" srcOrd="0" destOrd="0" parTransId="{B15C31F0-FAAC-4BE4-9758-F926A51687F5}" sibTransId="{D8CB9AB9-31BE-4ECE-BD02-72A26D63F59C}"/>
    <dgm:cxn modelId="{D49A3399-B756-4695-AAD1-946057433B87}" type="presOf" srcId="{C2AEC7F8-E9DE-4621-97D5-861CADB1630C}" destId="{B5486934-B287-42A2-90A4-ABF60FE364ED}" srcOrd="0" destOrd="0" presId="urn:microsoft.com/office/officeart/2008/layout/HorizontalMultiLevelHierarchy"/>
    <dgm:cxn modelId="{6BF1F399-CDB4-4F5D-9DB3-5335D32E5E16}" type="presOf" srcId="{DEDFBCC3-3A9D-4F3F-98C8-1883605F6C09}" destId="{00C6C5AD-6C19-401A-A74F-37AD50FE8B9C}" srcOrd="0" destOrd="0" presId="urn:microsoft.com/office/officeart/2008/layout/HorizontalMultiLevelHierarchy"/>
    <dgm:cxn modelId="{63556AA0-7B09-445D-9AE1-00D81B16B2D8}" type="presOf" srcId="{0C6B99FE-BD26-466A-9DF9-42EDD39E0ED4}" destId="{4DD14604-4E00-4923-B16D-1D59A6D5ACB8}" srcOrd="1" destOrd="0" presId="urn:microsoft.com/office/officeart/2008/layout/HorizontalMultiLevelHierarchy"/>
    <dgm:cxn modelId="{0D81EDAD-7D24-45AB-99ED-B4E9E8A4F488}" type="presOf" srcId="{8E51BB74-092A-4DC1-BC8C-ABF02754D4A5}" destId="{F4E74507-74B1-4817-A2D1-8BFF09BCADF2}" srcOrd="0" destOrd="0" presId="urn:microsoft.com/office/officeart/2008/layout/HorizontalMultiLevelHierarchy"/>
    <dgm:cxn modelId="{3B111BAF-7C19-4EC9-BE1B-A5AE9543ED14}" type="presOf" srcId="{5DD46EA6-506D-480D-A9E5-4D58251BE008}" destId="{0A5A6F2D-CAFE-457F-9DF1-47BDA2189A0A}" srcOrd="1" destOrd="0" presId="urn:microsoft.com/office/officeart/2008/layout/HorizontalMultiLevelHierarchy"/>
    <dgm:cxn modelId="{BD423DB7-718A-4AA2-8E43-BEAE814C2518}" type="presOf" srcId="{7253017E-E4FF-49C9-B1CC-32FDA27F9855}" destId="{2944DF86-AF8E-4F3E-BADB-FC861DE0BA5E}" srcOrd="0" destOrd="0" presId="urn:microsoft.com/office/officeart/2008/layout/HorizontalMultiLevelHierarchy"/>
    <dgm:cxn modelId="{3C6844B8-88CC-4A4F-BAF7-4E6165E60058}" type="presOf" srcId="{D333B383-1587-4ED5-95D5-8887BB45A595}" destId="{B22FE9BF-B7C4-4430-9897-DC1FFE235DA7}" srcOrd="0" destOrd="0" presId="urn:microsoft.com/office/officeart/2008/layout/HorizontalMultiLevelHierarchy"/>
    <dgm:cxn modelId="{77688DC0-7BA5-41F5-B9B0-A4EA167C0576}" type="presOf" srcId="{B8D5A02F-E30B-44F5-8B2E-2537B3327A5D}" destId="{898D21F6-50AF-4D2C-8DF0-43FADF198C58}" srcOrd="0" destOrd="0" presId="urn:microsoft.com/office/officeart/2008/layout/HorizontalMultiLevelHierarchy"/>
    <dgm:cxn modelId="{1704A8C2-8E98-4A1A-B478-6640E9933FE2}" srcId="{8E51BB74-092A-4DC1-BC8C-ABF02754D4A5}" destId="{E96EF4F9-71AF-47BF-A24B-FFA309CC176A}" srcOrd="0" destOrd="0" parTransId="{5DD46EA6-506D-480D-A9E5-4D58251BE008}" sibTransId="{18D1224D-3189-449C-A031-F1E78CBAD4CF}"/>
    <dgm:cxn modelId="{F1DDFBCA-5466-41E7-9389-928BE4D30932}" type="presOf" srcId="{6A086791-F5FE-45D4-A0F2-0E71BF4700C5}" destId="{EAB0BF07-F873-42A8-8658-EB283CABC7C7}" srcOrd="1" destOrd="0" presId="urn:microsoft.com/office/officeart/2008/layout/HorizontalMultiLevelHierarchy"/>
    <dgm:cxn modelId="{9DBECFCD-B48A-4816-9CE1-9E99D91021D4}" srcId="{AEDC10E3-3AF4-4B7C-8334-8AEF624CEDA0}" destId="{B8D5A02F-E30B-44F5-8B2E-2537B3327A5D}" srcOrd="1" destOrd="0" parTransId="{0C6B99FE-BD26-466A-9DF9-42EDD39E0ED4}" sibTransId="{F2221CD2-3E4D-459A-83D0-B3FAE480FE4D}"/>
    <dgm:cxn modelId="{DFA4DACE-CAD4-44A4-934A-3636CC136138}" type="presOf" srcId="{45F99A80-C852-4F6D-8B1C-AB857D0F8981}" destId="{17AAA15D-337C-46BA-BA04-AE4C4E33355F}" srcOrd="1" destOrd="0" presId="urn:microsoft.com/office/officeart/2008/layout/HorizontalMultiLevelHierarchy"/>
    <dgm:cxn modelId="{28FCFDD0-54D6-4861-A8C2-F571A47B059F}" type="presOf" srcId="{98E06C7B-93F8-4F1B-89A2-F3DFA1C2D936}" destId="{150F2135-7294-4D6C-A8C4-35B92F12008D}" srcOrd="0" destOrd="0" presId="urn:microsoft.com/office/officeart/2008/layout/HorizontalMultiLevelHierarchy"/>
    <dgm:cxn modelId="{D9DE4AD1-AC5E-4161-B361-877FB248F79B}" type="presOf" srcId="{10F280D0-E263-45C1-8258-9ACF1489B0ED}" destId="{4B883A00-6462-42C3-B779-DC428D173A1E}" srcOrd="0" destOrd="0" presId="urn:microsoft.com/office/officeart/2008/layout/HorizontalMultiLevelHierarchy"/>
    <dgm:cxn modelId="{577623D2-4F17-4124-ACC4-F0A4CBB810BD}" type="presOf" srcId="{10F280D0-E263-45C1-8258-9ACF1489B0ED}" destId="{C133E63E-34D6-43CB-AB35-07C68320611C}" srcOrd="1" destOrd="0" presId="urn:microsoft.com/office/officeart/2008/layout/HorizontalMultiLevelHierarchy"/>
    <dgm:cxn modelId="{1EEA8ED3-5D7D-4383-AE2A-9284CFAAE304}" type="presOf" srcId="{D333B383-1587-4ED5-95D5-8887BB45A595}" destId="{4E9516A9-94EB-4B62-A7DE-28E2EE83E1EE}" srcOrd="1" destOrd="0" presId="urn:microsoft.com/office/officeart/2008/layout/HorizontalMultiLevelHierarchy"/>
    <dgm:cxn modelId="{B52646D8-93B7-4584-BC62-F8AB44B65575}" srcId="{5A94DA35-EC2E-4A16-A653-7503CCE1136C}" destId="{AA203A0D-79F9-46D7-8B89-E0B8D5E4B301}" srcOrd="0" destOrd="0" parTransId="{576D861C-D124-45A4-A15F-9F8FFB721B12}" sibTransId="{3BAF019C-F1BD-4D04-8537-8D584A416419}"/>
    <dgm:cxn modelId="{0A5927E2-87A6-4BAA-AEA2-9D3EB6270814}" type="presOf" srcId="{B5F52B81-7B5A-4C6D-B1FA-9D1121F78F3F}" destId="{25D51DEB-94EC-435A-A737-1269B4C4AB33}" srcOrd="0" destOrd="0" presId="urn:microsoft.com/office/officeart/2008/layout/HorizontalMultiLevelHierarchy"/>
    <dgm:cxn modelId="{A0759CE5-21A0-4BE9-B0BA-A86937AADF53}" srcId="{EC0BF0FB-6DE6-433E-9B91-703679CAD800}" destId="{C2AEC7F8-E9DE-4621-97D5-861CADB1630C}" srcOrd="0" destOrd="0" parTransId="{C028BC94-1502-4E60-8EA7-CAE9EF5D601D}" sibTransId="{926A10D4-0BC6-4B86-935B-EF347C185BEE}"/>
    <dgm:cxn modelId="{76E947EF-EB25-4F59-A0B1-5836531CFDAC}" type="presOf" srcId="{82932FE6-726F-4D7C-A1D0-BC4FCDA84B43}" destId="{E13CEBCD-BD24-432E-AE93-811DECD004C9}" srcOrd="0" destOrd="0" presId="urn:microsoft.com/office/officeart/2008/layout/HorizontalMultiLevelHierarchy"/>
    <dgm:cxn modelId="{75C6E5F5-A7BF-40AE-BD0E-425B8BEFF3C6}" type="presOf" srcId="{ED687432-EB76-4F5E-8122-BE09D6BFBB6C}" destId="{E9B0F345-1C8E-48AB-8C43-52B8E9FA6629}" srcOrd="0" destOrd="0" presId="urn:microsoft.com/office/officeart/2008/layout/HorizontalMultiLevelHierarchy"/>
    <dgm:cxn modelId="{47D207F6-A35F-4EA8-ACE6-99F02592B5D0}" srcId="{8E51BB74-092A-4DC1-BC8C-ABF02754D4A5}" destId="{06CE1463-9DF9-4C80-8A69-86A04756A410}" srcOrd="1" destOrd="0" parTransId="{5265802D-60FA-4D1E-9470-817CC24438E6}" sibTransId="{04C61341-1FF5-488B-BA5D-9DEF2D64BFDC}"/>
    <dgm:cxn modelId="{3A7729FD-0118-4088-B434-880A9B7B619C}" type="presOf" srcId="{5DD46EA6-506D-480D-A9E5-4D58251BE008}" destId="{E687E57B-66CE-4984-A720-26747A8B0864}" srcOrd="0" destOrd="0" presId="urn:microsoft.com/office/officeart/2008/layout/HorizontalMultiLevelHierarchy"/>
    <dgm:cxn modelId="{4ADB19FE-49CF-4D67-AD23-F83AC4814AFE}" srcId="{AEDC10E3-3AF4-4B7C-8334-8AEF624CEDA0}" destId="{82932FE6-726F-4D7C-A1D0-BC4FCDA84B43}" srcOrd="0" destOrd="0" parTransId="{45F99A80-C852-4F6D-8B1C-AB857D0F8981}" sibTransId="{5FC62854-AE93-44AE-8277-83EC6C1B80E9}"/>
    <dgm:cxn modelId="{4F492F05-71D1-47AD-B371-32DC9087EFBC}" type="presParOf" srcId="{E09E1219-5A01-4E79-A46A-88B495E29815}" destId="{9E0F7552-B273-4D7C-BA4D-DAED017715BB}" srcOrd="0" destOrd="0" presId="urn:microsoft.com/office/officeart/2008/layout/HorizontalMultiLevelHierarchy"/>
    <dgm:cxn modelId="{407D10FA-3798-4A96-98F7-102B9B2D75EF}" type="presParOf" srcId="{9E0F7552-B273-4D7C-BA4D-DAED017715BB}" destId="{92F1A21F-E9D8-452E-A917-FDE302B8335A}" srcOrd="0" destOrd="0" presId="urn:microsoft.com/office/officeart/2008/layout/HorizontalMultiLevelHierarchy"/>
    <dgm:cxn modelId="{BD8A9DA9-D42A-4B8B-9C07-4AF9014E8041}" type="presParOf" srcId="{9E0F7552-B273-4D7C-BA4D-DAED017715BB}" destId="{DBC3F609-4E72-4F87-AF18-9FC7F12F5130}" srcOrd="1" destOrd="0" presId="urn:microsoft.com/office/officeart/2008/layout/HorizontalMultiLevelHierarchy"/>
    <dgm:cxn modelId="{8061C00E-8D44-4F46-8B5F-BACB72C6A86D}" type="presParOf" srcId="{DBC3F609-4E72-4F87-AF18-9FC7F12F5130}" destId="{1D46615F-8336-4764-9217-2242A6AF8B34}" srcOrd="0" destOrd="0" presId="urn:microsoft.com/office/officeart/2008/layout/HorizontalMultiLevelHierarchy"/>
    <dgm:cxn modelId="{D6F0978F-C25C-41BA-B37A-B24EB16F4495}" type="presParOf" srcId="{1D46615F-8336-4764-9217-2242A6AF8B34}" destId="{9B76DBF7-2050-4A94-942A-667A8E9BC4CC}" srcOrd="0" destOrd="0" presId="urn:microsoft.com/office/officeart/2008/layout/HorizontalMultiLevelHierarchy"/>
    <dgm:cxn modelId="{D976F46F-919C-4EC6-B859-56EAF20B023A}" type="presParOf" srcId="{DBC3F609-4E72-4F87-AF18-9FC7F12F5130}" destId="{0D711B82-99A9-4E65-A8B6-5E07F6EA4E68}" srcOrd="1" destOrd="0" presId="urn:microsoft.com/office/officeart/2008/layout/HorizontalMultiLevelHierarchy"/>
    <dgm:cxn modelId="{ABD4391F-1E2C-421E-9E1F-3E57C034B28B}" type="presParOf" srcId="{0D711B82-99A9-4E65-A8B6-5E07F6EA4E68}" destId="{F8653A1E-EBEB-4AC4-B264-0730BF0C944F}" srcOrd="0" destOrd="0" presId="urn:microsoft.com/office/officeart/2008/layout/HorizontalMultiLevelHierarchy"/>
    <dgm:cxn modelId="{45E9EDF4-672E-4142-9789-8815D505A616}" type="presParOf" srcId="{0D711B82-99A9-4E65-A8B6-5E07F6EA4E68}" destId="{0E221052-6EB3-47B5-8764-BB49E1CFBC23}" srcOrd="1" destOrd="0" presId="urn:microsoft.com/office/officeart/2008/layout/HorizontalMultiLevelHierarchy"/>
    <dgm:cxn modelId="{6FAF0D0A-31C2-47D4-9A1D-ADFB3B3F0495}" type="presParOf" srcId="{0E221052-6EB3-47B5-8764-BB49E1CFBC23}" destId="{E01F3424-FCDC-4A75-A68C-4166DDF3FC92}" srcOrd="0" destOrd="0" presId="urn:microsoft.com/office/officeart/2008/layout/HorizontalMultiLevelHierarchy"/>
    <dgm:cxn modelId="{14246AD8-8471-4A62-8B86-3B500EC5FF1B}" type="presParOf" srcId="{E01F3424-FCDC-4A75-A68C-4166DDF3FC92}" destId="{D3221FEE-A51F-4C7D-8C59-EF026A4B8410}" srcOrd="0" destOrd="0" presId="urn:microsoft.com/office/officeart/2008/layout/HorizontalMultiLevelHierarchy"/>
    <dgm:cxn modelId="{193419CC-C870-458B-AE46-691A0A392313}" type="presParOf" srcId="{0E221052-6EB3-47B5-8764-BB49E1CFBC23}" destId="{88391102-3D07-4986-A288-F16EEA19BBD7}" srcOrd="1" destOrd="0" presId="urn:microsoft.com/office/officeart/2008/layout/HorizontalMultiLevelHierarchy"/>
    <dgm:cxn modelId="{7BF0FA56-24B7-48A4-9BBB-1B39F78C8F5F}" type="presParOf" srcId="{88391102-3D07-4986-A288-F16EEA19BBD7}" destId="{B5486934-B287-42A2-90A4-ABF60FE364ED}" srcOrd="0" destOrd="0" presId="urn:microsoft.com/office/officeart/2008/layout/HorizontalMultiLevelHierarchy"/>
    <dgm:cxn modelId="{388BC2FD-5520-4681-884F-75BDB13B2008}" type="presParOf" srcId="{88391102-3D07-4986-A288-F16EEA19BBD7}" destId="{F7BE0EC0-E413-46BC-B755-064B3E1C063A}" srcOrd="1" destOrd="0" presId="urn:microsoft.com/office/officeart/2008/layout/HorizontalMultiLevelHierarchy"/>
    <dgm:cxn modelId="{378D0795-ED1C-40D3-9818-00B2C72A2DE5}" type="presParOf" srcId="{0E221052-6EB3-47B5-8764-BB49E1CFBC23}" destId="{2937F07C-F4F4-4F21-8C04-FBCD0E1589D8}" srcOrd="2" destOrd="0" presId="urn:microsoft.com/office/officeart/2008/layout/HorizontalMultiLevelHierarchy"/>
    <dgm:cxn modelId="{ED7BD63A-F48D-48B5-9D8D-5A0DB452F350}" type="presParOf" srcId="{2937F07C-F4F4-4F21-8C04-FBCD0E1589D8}" destId="{F7E1D088-0A4F-423B-916E-BBFAEB4B137A}" srcOrd="0" destOrd="0" presId="urn:microsoft.com/office/officeart/2008/layout/HorizontalMultiLevelHierarchy"/>
    <dgm:cxn modelId="{05C9891A-FD18-4190-9EE1-6174A6F11D3B}" type="presParOf" srcId="{0E221052-6EB3-47B5-8764-BB49E1CFBC23}" destId="{D4766979-63F8-4DE0-BCBA-F2D46563F015}" srcOrd="3" destOrd="0" presId="urn:microsoft.com/office/officeart/2008/layout/HorizontalMultiLevelHierarchy"/>
    <dgm:cxn modelId="{E54DA5CB-C6E0-4896-A8D4-2B7A1BD678A8}" type="presParOf" srcId="{D4766979-63F8-4DE0-BCBA-F2D46563F015}" destId="{2944DF86-AF8E-4F3E-BADB-FC861DE0BA5E}" srcOrd="0" destOrd="0" presId="urn:microsoft.com/office/officeart/2008/layout/HorizontalMultiLevelHierarchy"/>
    <dgm:cxn modelId="{133BB873-9DFF-42AD-BA9B-C90256659EEE}" type="presParOf" srcId="{D4766979-63F8-4DE0-BCBA-F2D46563F015}" destId="{5E9FBB95-CC35-4304-8770-FC6195F8D448}" srcOrd="1" destOrd="0" presId="urn:microsoft.com/office/officeart/2008/layout/HorizontalMultiLevelHierarchy"/>
    <dgm:cxn modelId="{AB354923-2B31-4BF7-8BC2-EEB37BD11711}" type="presParOf" srcId="{0E221052-6EB3-47B5-8764-BB49E1CFBC23}" destId="{8E392C3E-D7AD-4E8E-8A17-2BCCA5E27054}" srcOrd="4" destOrd="0" presId="urn:microsoft.com/office/officeart/2008/layout/HorizontalMultiLevelHierarchy"/>
    <dgm:cxn modelId="{AF872B84-563F-4E94-832B-098617F9B7AB}" type="presParOf" srcId="{8E392C3E-D7AD-4E8E-8A17-2BCCA5E27054}" destId="{EAB0BF07-F873-42A8-8658-EB283CABC7C7}" srcOrd="0" destOrd="0" presId="urn:microsoft.com/office/officeart/2008/layout/HorizontalMultiLevelHierarchy"/>
    <dgm:cxn modelId="{CC41C1B9-0591-48D4-941E-CF31220AFDBF}" type="presParOf" srcId="{0E221052-6EB3-47B5-8764-BB49E1CFBC23}" destId="{78CD1CBD-D266-4B1E-A32B-74C01FB23593}" srcOrd="5" destOrd="0" presId="urn:microsoft.com/office/officeart/2008/layout/HorizontalMultiLevelHierarchy"/>
    <dgm:cxn modelId="{1DBFB537-9148-4D5C-A84D-870B58FDE047}" type="presParOf" srcId="{78CD1CBD-D266-4B1E-A32B-74C01FB23593}" destId="{628A0B93-3C58-4547-A555-E834106C2E9D}" srcOrd="0" destOrd="0" presId="urn:microsoft.com/office/officeart/2008/layout/HorizontalMultiLevelHierarchy"/>
    <dgm:cxn modelId="{FBE8714F-2288-4599-B456-52340C2EF9A7}" type="presParOf" srcId="{78CD1CBD-D266-4B1E-A32B-74C01FB23593}" destId="{E8C2FB96-E63B-4191-B1A1-699AF47375A7}" srcOrd="1" destOrd="0" presId="urn:microsoft.com/office/officeart/2008/layout/HorizontalMultiLevelHierarchy"/>
    <dgm:cxn modelId="{51D3AFD9-BB1C-4EE3-A3F2-88577DCFB5C9}" type="presParOf" srcId="{DBC3F609-4E72-4F87-AF18-9FC7F12F5130}" destId="{4B883A00-6462-42C3-B779-DC428D173A1E}" srcOrd="2" destOrd="0" presId="urn:microsoft.com/office/officeart/2008/layout/HorizontalMultiLevelHierarchy"/>
    <dgm:cxn modelId="{61C0A7DC-3AED-4447-B729-380DD38664DD}" type="presParOf" srcId="{4B883A00-6462-42C3-B779-DC428D173A1E}" destId="{C133E63E-34D6-43CB-AB35-07C68320611C}" srcOrd="0" destOrd="0" presId="urn:microsoft.com/office/officeart/2008/layout/HorizontalMultiLevelHierarchy"/>
    <dgm:cxn modelId="{6D518851-A0B8-44A9-807C-6B765758B413}" type="presParOf" srcId="{DBC3F609-4E72-4F87-AF18-9FC7F12F5130}" destId="{133DFC78-A5C7-40F5-839A-39F69D588C5F}" srcOrd="3" destOrd="0" presId="urn:microsoft.com/office/officeart/2008/layout/HorizontalMultiLevelHierarchy"/>
    <dgm:cxn modelId="{D3C26FD1-307B-4268-ACCD-F0015174E101}" type="presParOf" srcId="{133DFC78-A5C7-40F5-839A-39F69D588C5F}" destId="{F4E74507-74B1-4817-A2D1-8BFF09BCADF2}" srcOrd="0" destOrd="0" presId="urn:microsoft.com/office/officeart/2008/layout/HorizontalMultiLevelHierarchy"/>
    <dgm:cxn modelId="{83C0576F-CF83-4F99-8BBD-43C230424873}" type="presParOf" srcId="{133DFC78-A5C7-40F5-839A-39F69D588C5F}" destId="{7AC96425-C92D-4A15-8B79-7890B7AA05F8}" srcOrd="1" destOrd="0" presId="urn:microsoft.com/office/officeart/2008/layout/HorizontalMultiLevelHierarchy"/>
    <dgm:cxn modelId="{3A4E37B8-5184-4EA2-A5AF-2A7B9745A9B4}" type="presParOf" srcId="{7AC96425-C92D-4A15-8B79-7890B7AA05F8}" destId="{E687E57B-66CE-4984-A720-26747A8B0864}" srcOrd="0" destOrd="0" presId="urn:microsoft.com/office/officeart/2008/layout/HorizontalMultiLevelHierarchy"/>
    <dgm:cxn modelId="{61913D5C-95EA-4EAB-BADE-65D966836336}" type="presParOf" srcId="{E687E57B-66CE-4984-A720-26747A8B0864}" destId="{0A5A6F2D-CAFE-457F-9DF1-47BDA2189A0A}" srcOrd="0" destOrd="0" presId="urn:microsoft.com/office/officeart/2008/layout/HorizontalMultiLevelHierarchy"/>
    <dgm:cxn modelId="{43CF4325-B423-4E27-A422-FE41BFAD8D23}" type="presParOf" srcId="{7AC96425-C92D-4A15-8B79-7890B7AA05F8}" destId="{1B9DD3DF-C278-449C-843B-0C49DA3A34E6}" srcOrd="1" destOrd="0" presId="urn:microsoft.com/office/officeart/2008/layout/HorizontalMultiLevelHierarchy"/>
    <dgm:cxn modelId="{EDA3A4DC-F005-43C2-A4B9-143A9208C223}" type="presParOf" srcId="{1B9DD3DF-C278-449C-843B-0C49DA3A34E6}" destId="{7DE10E95-FBC8-4636-8419-E6C557AE7AC2}" srcOrd="0" destOrd="0" presId="urn:microsoft.com/office/officeart/2008/layout/HorizontalMultiLevelHierarchy"/>
    <dgm:cxn modelId="{47A087C1-746C-4C15-BFF3-837247451222}" type="presParOf" srcId="{1B9DD3DF-C278-449C-843B-0C49DA3A34E6}" destId="{39D55DC6-44F1-48CA-A326-22507F22E5EE}" srcOrd="1" destOrd="0" presId="urn:microsoft.com/office/officeart/2008/layout/HorizontalMultiLevelHierarchy"/>
    <dgm:cxn modelId="{BD6F3C0F-9FFC-450B-AF4B-6FF806380437}" type="presParOf" srcId="{7AC96425-C92D-4A15-8B79-7890B7AA05F8}" destId="{6E23B5E6-76E3-4316-8321-0587532B0224}" srcOrd="2" destOrd="0" presId="urn:microsoft.com/office/officeart/2008/layout/HorizontalMultiLevelHierarchy"/>
    <dgm:cxn modelId="{28A693E6-2329-4372-BD5B-6A0F1C193B41}" type="presParOf" srcId="{6E23B5E6-76E3-4316-8321-0587532B0224}" destId="{2F93F870-B7ED-409C-B5DA-397B6F687689}" srcOrd="0" destOrd="0" presId="urn:microsoft.com/office/officeart/2008/layout/HorizontalMultiLevelHierarchy"/>
    <dgm:cxn modelId="{2C0359E6-DB63-4B16-9206-902810A154BA}" type="presParOf" srcId="{7AC96425-C92D-4A15-8B79-7890B7AA05F8}" destId="{532048DA-2E6A-42A2-BF60-26D0DAB151AA}" srcOrd="3" destOrd="0" presId="urn:microsoft.com/office/officeart/2008/layout/HorizontalMultiLevelHierarchy"/>
    <dgm:cxn modelId="{D1C2BEF2-A267-4C18-A5A5-36328A7B6035}" type="presParOf" srcId="{532048DA-2E6A-42A2-BF60-26D0DAB151AA}" destId="{C0AF9243-3C60-4855-A0E3-746DF5DE5E3E}" srcOrd="0" destOrd="0" presId="urn:microsoft.com/office/officeart/2008/layout/HorizontalMultiLevelHierarchy"/>
    <dgm:cxn modelId="{EBE8D7C9-3BB4-4A30-973B-A7814A6EF440}" type="presParOf" srcId="{532048DA-2E6A-42A2-BF60-26D0DAB151AA}" destId="{A989F7A7-693E-4765-A9CE-DC749322465C}" srcOrd="1" destOrd="0" presId="urn:microsoft.com/office/officeart/2008/layout/HorizontalMultiLevelHierarchy"/>
    <dgm:cxn modelId="{F3395EC5-A9B5-43F3-9FFF-47D3EF513AC7}" type="presParOf" srcId="{DBC3F609-4E72-4F87-AF18-9FC7F12F5130}" destId="{9D7FF79A-6D8A-4859-8B54-BF4964930C0F}" srcOrd="4" destOrd="0" presId="urn:microsoft.com/office/officeart/2008/layout/HorizontalMultiLevelHierarchy"/>
    <dgm:cxn modelId="{59FD3A87-7924-4B2C-B193-F206A3138A94}" type="presParOf" srcId="{9D7FF79A-6D8A-4859-8B54-BF4964930C0F}" destId="{A8132E2D-C393-4DC1-AB1D-FD1386271A65}" srcOrd="0" destOrd="0" presId="urn:microsoft.com/office/officeart/2008/layout/HorizontalMultiLevelHierarchy"/>
    <dgm:cxn modelId="{ABC30578-DA9F-4C63-A466-14AF5BBFB528}" type="presParOf" srcId="{DBC3F609-4E72-4F87-AF18-9FC7F12F5130}" destId="{0C732E89-C71D-4EC9-9022-F8C1DCFB00E2}" srcOrd="5" destOrd="0" presId="urn:microsoft.com/office/officeart/2008/layout/HorizontalMultiLevelHierarchy"/>
    <dgm:cxn modelId="{3BEA5ED8-A8CF-47C0-9E40-6A791F044D7D}" type="presParOf" srcId="{0C732E89-C71D-4EC9-9022-F8C1DCFB00E2}" destId="{E9B0F345-1C8E-48AB-8C43-52B8E9FA6629}" srcOrd="0" destOrd="0" presId="urn:microsoft.com/office/officeart/2008/layout/HorizontalMultiLevelHierarchy"/>
    <dgm:cxn modelId="{F9455BB6-05C9-4B42-97EE-83168A5F0218}" type="presParOf" srcId="{0C732E89-C71D-4EC9-9022-F8C1DCFB00E2}" destId="{43B63BF8-C3B4-44F4-A6E0-D4CCC51E42C5}" srcOrd="1" destOrd="0" presId="urn:microsoft.com/office/officeart/2008/layout/HorizontalMultiLevelHierarchy"/>
    <dgm:cxn modelId="{857BCB18-5D06-4DAB-ACC8-F2D4BFC39C77}" type="presParOf" srcId="{43B63BF8-C3B4-44F4-A6E0-D4CCC51E42C5}" destId="{4FADDC93-8863-4CF2-91B1-87B0069CD627}" srcOrd="0" destOrd="0" presId="urn:microsoft.com/office/officeart/2008/layout/HorizontalMultiLevelHierarchy"/>
    <dgm:cxn modelId="{57E61D35-1F88-4F5E-86EB-901EDCE41E6A}" type="presParOf" srcId="{4FADDC93-8863-4CF2-91B1-87B0069CD627}" destId="{5ED9C8ED-6ECD-4BB5-87F7-65C5DEC8C21B}" srcOrd="0" destOrd="0" presId="urn:microsoft.com/office/officeart/2008/layout/HorizontalMultiLevelHierarchy"/>
    <dgm:cxn modelId="{9BBB6071-A6C1-425E-A4DE-86F89032D8BA}" type="presParOf" srcId="{43B63BF8-C3B4-44F4-A6E0-D4CCC51E42C5}" destId="{79C9C68D-15AF-4A1F-8A5B-CD9D6D55B311}" srcOrd="1" destOrd="0" presId="urn:microsoft.com/office/officeart/2008/layout/HorizontalMultiLevelHierarchy"/>
    <dgm:cxn modelId="{48BDEC86-BDE1-44C3-BD82-DE0B7C368006}" type="presParOf" srcId="{79C9C68D-15AF-4A1F-8A5B-CD9D6D55B311}" destId="{00C6C5AD-6C19-401A-A74F-37AD50FE8B9C}" srcOrd="0" destOrd="0" presId="urn:microsoft.com/office/officeart/2008/layout/HorizontalMultiLevelHierarchy"/>
    <dgm:cxn modelId="{E0BBD515-874F-4C3B-AC98-9897AF5E9B2F}" type="presParOf" srcId="{79C9C68D-15AF-4A1F-8A5B-CD9D6D55B311}" destId="{2208C35B-530A-4C30-8A3D-95CB69845F8A}" srcOrd="1" destOrd="0" presId="urn:microsoft.com/office/officeart/2008/layout/HorizontalMultiLevelHierarchy"/>
    <dgm:cxn modelId="{BD67E3EF-47F0-4DCE-AC24-C1712D01B9AB}" type="presParOf" srcId="{43B63BF8-C3B4-44F4-A6E0-D4CCC51E42C5}" destId="{150F2135-7294-4D6C-A8C4-35B92F12008D}" srcOrd="2" destOrd="0" presId="urn:microsoft.com/office/officeart/2008/layout/HorizontalMultiLevelHierarchy"/>
    <dgm:cxn modelId="{09C7480F-B46D-4605-8A18-6A3D3B41379C}" type="presParOf" srcId="{150F2135-7294-4D6C-A8C4-35B92F12008D}" destId="{B52F79F5-A44E-4EE0-895A-03ADC9720AF5}" srcOrd="0" destOrd="0" presId="urn:microsoft.com/office/officeart/2008/layout/HorizontalMultiLevelHierarchy"/>
    <dgm:cxn modelId="{9EB3F69A-BC30-4DC3-A46B-39EF65EA091E}" type="presParOf" srcId="{43B63BF8-C3B4-44F4-A6E0-D4CCC51E42C5}" destId="{DFFB74E1-66A8-47BD-947A-C309D8ACE66A}" srcOrd="3" destOrd="0" presId="urn:microsoft.com/office/officeart/2008/layout/HorizontalMultiLevelHierarchy"/>
    <dgm:cxn modelId="{7D0CD330-99C1-4EC1-AF00-E84A09287EA0}" type="presParOf" srcId="{DFFB74E1-66A8-47BD-947A-C309D8ACE66A}" destId="{25D51DEB-94EC-435A-A737-1269B4C4AB33}" srcOrd="0" destOrd="0" presId="urn:microsoft.com/office/officeart/2008/layout/HorizontalMultiLevelHierarchy"/>
    <dgm:cxn modelId="{31295907-123F-4CBF-8921-86175DE9D619}" type="presParOf" srcId="{DFFB74E1-66A8-47BD-947A-C309D8ACE66A}" destId="{77524ECC-C038-490C-AA64-926B76280688}" srcOrd="1" destOrd="0" presId="urn:microsoft.com/office/officeart/2008/layout/HorizontalMultiLevelHierarchy"/>
    <dgm:cxn modelId="{4223902C-F45F-44D5-B82E-5A191138D01E}" type="presParOf" srcId="{DBC3F609-4E72-4F87-AF18-9FC7F12F5130}" destId="{B22FE9BF-B7C4-4430-9897-DC1FFE235DA7}" srcOrd="6" destOrd="0" presId="urn:microsoft.com/office/officeart/2008/layout/HorizontalMultiLevelHierarchy"/>
    <dgm:cxn modelId="{3AADE921-8F0F-441C-B260-FCE5A3ECBB5A}" type="presParOf" srcId="{B22FE9BF-B7C4-4430-9897-DC1FFE235DA7}" destId="{4E9516A9-94EB-4B62-A7DE-28E2EE83E1EE}" srcOrd="0" destOrd="0" presId="urn:microsoft.com/office/officeart/2008/layout/HorizontalMultiLevelHierarchy"/>
    <dgm:cxn modelId="{36B2B488-CA3D-418D-A015-499936865AB6}" type="presParOf" srcId="{DBC3F609-4E72-4F87-AF18-9FC7F12F5130}" destId="{0EFFFD7B-C444-47B5-A2B2-826E9B916D18}" srcOrd="7" destOrd="0" presId="urn:microsoft.com/office/officeart/2008/layout/HorizontalMultiLevelHierarchy"/>
    <dgm:cxn modelId="{6B53D9B2-DBDB-4BEA-84AC-BEF4F1AFA004}" type="presParOf" srcId="{0EFFFD7B-C444-47B5-A2B2-826E9B916D18}" destId="{5157F57A-99A6-411A-A4BA-6253CC311305}" srcOrd="0" destOrd="0" presId="urn:microsoft.com/office/officeart/2008/layout/HorizontalMultiLevelHierarchy"/>
    <dgm:cxn modelId="{B0CB3713-849A-4FFF-9742-6C4A4F563A59}" type="presParOf" srcId="{0EFFFD7B-C444-47B5-A2B2-826E9B916D18}" destId="{F0BE80E0-44B2-42CD-ACA8-C172695D032F}" srcOrd="1" destOrd="0" presId="urn:microsoft.com/office/officeart/2008/layout/HorizontalMultiLevelHierarchy"/>
    <dgm:cxn modelId="{CD9A3BB4-7CF8-4445-A971-5EB4CB9AA167}" type="presParOf" srcId="{F0BE80E0-44B2-42CD-ACA8-C172695D032F}" destId="{EDAD2723-F2BB-48D3-823B-080561B01EC7}" srcOrd="0" destOrd="0" presId="urn:microsoft.com/office/officeart/2008/layout/HorizontalMultiLevelHierarchy"/>
    <dgm:cxn modelId="{2DD845B1-C8D1-47C9-BAAE-4243C2655E4E}" type="presParOf" srcId="{EDAD2723-F2BB-48D3-823B-080561B01EC7}" destId="{17AAA15D-337C-46BA-BA04-AE4C4E33355F}" srcOrd="0" destOrd="0" presId="urn:microsoft.com/office/officeart/2008/layout/HorizontalMultiLevelHierarchy"/>
    <dgm:cxn modelId="{CAE4306C-0898-4C90-BFD5-2386AE7672B3}" type="presParOf" srcId="{F0BE80E0-44B2-42CD-ACA8-C172695D032F}" destId="{EE3444D9-5DB9-47E6-94B5-61A27934DE20}" srcOrd="1" destOrd="0" presId="urn:microsoft.com/office/officeart/2008/layout/HorizontalMultiLevelHierarchy"/>
    <dgm:cxn modelId="{9958F365-8714-4218-B30E-94DA93ACED42}" type="presParOf" srcId="{EE3444D9-5DB9-47E6-94B5-61A27934DE20}" destId="{E13CEBCD-BD24-432E-AE93-811DECD004C9}" srcOrd="0" destOrd="0" presId="urn:microsoft.com/office/officeart/2008/layout/HorizontalMultiLevelHierarchy"/>
    <dgm:cxn modelId="{2EA9E167-2B52-4027-B7D8-405016C5C2E4}" type="presParOf" srcId="{EE3444D9-5DB9-47E6-94B5-61A27934DE20}" destId="{24221D7F-38BC-4EED-B913-341BA8912D06}" srcOrd="1" destOrd="0" presId="urn:microsoft.com/office/officeart/2008/layout/HorizontalMultiLevelHierarchy"/>
    <dgm:cxn modelId="{E5041D52-BA04-457D-9D40-9C216F42D4AC}" type="presParOf" srcId="{F0BE80E0-44B2-42CD-ACA8-C172695D032F}" destId="{6CCE88F3-1D5D-4685-8C62-342BC44616DB}" srcOrd="2" destOrd="0" presId="urn:microsoft.com/office/officeart/2008/layout/HorizontalMultiLevelHierarchy"/>
    <dgm:cxn modelId="{E66477BA-62D8-4305-AF32-E1C197605A62}" type="presParOf" srcId="{6CCE88F3-1D5D-4685-8C62-342BC44616DB}" destId="{4DD14604-4E00-4923-B16D-1D59A6D5ACB8}" srcOrd="0" destOrd="0" presId="urn:microsoft.com/office/officeart/2008/layout/HorizontalMultiLevelHierarchy"/>
    <dgm:cxn modelId="{7596182E-F7BB-4B40-89A8-B00F40C63586}" type="presParOf" srcId="{F0BE80E0-44B2-42CD-ACA8-C172695D032F}" destId="{B4FAA85F-A690-4700-8D7D-379B1ECD6F93}" srcOrd="3" destOrd="0" presId="urn:microsoft.com/office/officeart/2008/layout/HorizontalMultiLevelHierarchy"/>
    <dgm:cxn modelId="{A20E0D84-CA4E-4591-BC41-45B63DBC1C55}" type="presParOf" srcId="{B4FAA85F-A690-4700-8D7D-379B1ECD6F93}" destId="{898D21F6-50AF-4D2C-8DF0-43FADF198C58}" srcOrd="0" destOrd="0" presId="urn:microsoft.com/office/officeart/2008/layout/HorizontalMultiLevelHierarchy"/>
    <dgm:cxn modelId="{E462DD88-CC88-4E1E-8C90-9A9102380E3D}" type="presParOf" srcId="{B4FAA85F-A690-4700-8D7D-379B1ECD6F93}" destId="{8B23A392-1C9B-4DE8-94BB-49C180DE8F38}"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94DA35-EC2E-4A16-A653-7503CCE1136C}" type="doc">
      <dgm:prSet loTypeId="urn:microsoft.com/office/officeart/2005/8/layout/orgChart1" loCatId="hierarchy" qsTypeId="urn:microsoft.com/office/officeart/2005/8/quickstyle/simple1" qsCatId="simple" csTypeId="urn:microsoft.com/office/officeart/2005/8/colors/accent6_5" csCatId="accent6" phldr="1"/>
      <dgm:spPr/>
      <dgm:t>
        <a:bodyPr/>
        <a:lstStyle/>
        <a:p>
          <a:endParaRPr lang="en-US"/>
        </a:p>
      </dgm:t>
    </dgm:pt>
    <dgm:pt modelId="{AA203A0D-79F9-46D7-8B89-E0B8D5E4B301}">
      <dgm:prSet phldrT="[Text]" custT="1"/>
      <dgm:spPr/>
      <dgm:t>
        <a:bodyPr/>
        <a:lstStyle/>
        <a:p>
          <a:r>
            <a:rPr lang="en-US" sz="2400" dirty="0"/>
            <a:t>Documentation Manuals</a:t>
          </a:r>
        </a:p>
      </dgm:t>
    </dgm:pt>
    <dgm:pt modelId="{576D861C-D124-45A4-A15F-9F8FFB721B12}" type="parTrans" cxnId="{B52646D8-93B7-4584-BC62-F8AB44B65575}">
      <dgm:prSet/>
      <dgm:spPr/>
      <dgm:t>
        <a:bodyPr/>
        <a:lstStyle/>
        <a:p>
          <a:endParaRPr lang="en-US"/>
        </a:p>
      </dgm:t>
    </dgm:pt>
    <dgm:pt modelId="{3BAF019C-F1BD-4D04-8537-8D584A416419}" type="sibTrans" cxnId="{B52646D8-93B7-4584-BC62-F8AB44B65575}">
      <dgm:prSet/>
      <dgm:spPr/>
      <dgm:t>
        <a:bodyPr/>
        <a:lstStyle/>
        <a:p>
          <a:endParaRPr lang="en-US"/>
        </a:p>
      </dgm:t>
    </dgm:pt>
    <dgm:pt modelId="{EC0BF0FB-6DE6-433E-9B91-703679CAD800}">
      <dgm:prSet phldrT="[Text]" custT="1"/>
      <dgm:spPr/>
      <dgm:t>
        <a:bodyPr/>
        <a:lstStyle/>
        <a:p>
          <a:r>
            <a:rPr lang="en-US" sz="2400" dirty="0"/>
            <a:t>User Manuals</a:t>
          </a:r>
        </a:p>
      </dgm:t>
    </dgm:pt>
    <dgm:pt modelId="{B15C31F0-FAAC-4BE4-9758-F926A51687F5}" type="parTrans" cxnId="{F86F5696-CC04-430D-B39E-D45343D53874}">
      <dgm:prSet/>
      <dgm:spPr/>
      <dgm:t>
        <a:bodyPr/>
        <a:lstStyle/>
        <a:p>
          <a:endParaRPr lang="en-US"/>
        </a:p>
      </dgm:t>
    </dgm:pt>
    <dgm:pt modelId="{D8CB9AB9-31BE-4ECE-BD02-72A26D63F59C}" type="sibTrans" cxnId="{F86F5696-CC04-430D-B39E-D45343D53874}">
      <dgm:prSet/>
      <dgm:spPr/>
      <dgm:t>
        <a:bodyPr/>
        <a:lstStyle/>
        <a:p>
          <a:endParaRPr lang="en-US"/>
        </a:p>
      </dgm:t>
    </dgm:pt>
    <dgm:pt modelId="{8E51BB74-092A-4DC1-BC8C-ABF02754D4A5}">
      <dgm:prSet phldrT="[Text]" custT="1"/>
      <dgm:spPr/>
      <dgm:t>
        <a:bodyPr/>
        <a:lstStyle/>
        <a:p>
          <a:r>
            <a:rPr lang="en-US" sz="2400" dirty="0"/>
            <a:t>Operational Manuals</a:t>
          </a:r>
        </a:p>
      </dgm:t>
    </dgm:pt>
    <dgm:pt modelId="{10F280D0-E263-45C1-8258-9ACF1489B0ED}" type="parTrans" cxnId="{959DC56D-375F-49E2-8F94-1CEFD7167438}">
      <dgm:prSet/>
      <dgm:spPr/>
      <dgm:t>
        <a:bodyPr/>
        <a:lstStyle/>
        <a:p>
          <a:endParaRPr lang="en-US"/>
        </a:p>
      </dgm:t>
    </dgm:pt>
    <dgm:pt modelId="{7A5B0FB1-AA5F-49D0-BED8-327F1A290D2E}" type="sibTrans" cxnId="{959DC56D-375F-49E2-8F94-1CEFD7167438}">
      <dgm:prSet/>
      <dgm:spPr/>
      <dgm:t>
        <a:bodyPr/>
        <a:lstStyle/>
        <a:p>
          <a:endParaRPr lang="en-US"/>
        </a:p>
      </dgm:t>
    </dgm:pt>
    <dgm:pt modelId="{C2AEC7F8-E9DE-4621-97D5-861CADB1630C}">
      <dgm:prSet phldrT="[Text]" custT="1">
        <dgm:style>
          <a:lnRef idx="2">
            <a:schemeClr val="accent6"/>
          </a:lnRef>
          <a:fillRef idx="1">
            <a:schemeClr val="lt1"/>
          </a:fillRef>
          <a:effectRef idx="0">
            <a:schemeClr val="accent6"/>
          </a:effectRef>
          <a:fontRef idx="minor">
            <a:schemeClr val="dk1"/>
          </a:fontRef>
        </dgm:style>
      </dgm:prSet>
      <dgm:spPr/>
      <dgm:t>
        <a:bodyPr/>
        <a:lstStyle/>
        <a:p>
          <a:pPr algn="ctr"/>
          <a:r>
            <a:rPr lang="en-US" sz="2000" dirty="0"/>
            <a:t>System Overview</a:t>
          </a:r>
        </a:p>
      </dgm:t>
    </dgm:pt>
    <dgm:pt modelId="{C028BC94-1502-4E60-8EA7-CAE9EF5D601D}" type="parTrans" cxnId="{A0759CE5-21A0-4BE9-B0BA-A86937AADF53}">
      <dgm:prSet/>
      <dgm:spPr/>
      <dgm:t>
        <a:bodyPr/>
        <a:lstStyle/>
        <a:p>
          <a:endParaRPr lang="en-US"/>
        </a:p>
      </dgm:t>
    </dgm:pt>
    <dgm:pt modelId="{926A10D4-0BC6-4B86-935B-EF347C185BEE}" type="sibTrans" cxnId="{A0759CE5-21A0-4BE9-B0BA-A86937AADF53}">
      <dgm:prSet/>
      <dgm:spPr/>
      <dgm:t>
        <a:bodyPr/>
        <a:lstStyle/>
        <a:p>
          <a:endParaRPr lang="en-US"/>
        </a:p>
      </dgm:t>
    </dgm:pt>
    <dgm:pt modelId="{7253017E-E4FF-49C9-B1CC-32FDA27F9855}">
      <dgm:prSet phldrT="[Text]" custT="1">
        <dgm:style>
          <a:lnRef idx="2">
            <a:schemeClr val="accent6"/>
          </a:lnRef>
          <a:fillRef idx="1">
            <a:schemeClr val="lt1"/>
          </a:fillRef>
          <a:effectRef idx="0">
            <a:schemeClr val="accent6"/>
          </a:effectRef>
          <a:fontRef idx="minor">
            <a:schemeClr val="dk1"/>
          </a:fontRef>
        </dgm:style>
      </dgm:prSet>
      <dgm:spPr/>
      <dgm:t>
        <a:bodyPr/>
        <a:lstStyle/>
        <a:p>
          <a:pPr algn="ctr"/>
          <a:r>
            <a:rPr lang="en-US" sz="2000" dirty="0"/>
            <a:t>Beginner’s Guide Tutorials</a:t>
          </a:r>
        </a:p>
      </dgm:t>
    </dgm:pt>
    <dgm:pt modelId="{D3241A1A-891B-447F-905A-B67CA10C9343}" type="parTrans" cxnId="{5F1A4E8B-DC1A-4CDE-B877-99A7AF377DC3}">
      <dgm:prSet/>
      <dgm:spPr/>
      <dgm:t>
        <a:bodyPr/>
        <a:lstStyle/>
        <a:p>
          <a:endParaRPr lang="en-US"/>
        </a:p>
      </dgm:t>
    </dgm:pt>
    <dgm:pt modelId="{0BBE1B05-5F35-4B84-B695-F74DB61ADAFB}" type="sibTrans" cxnId="{5F1A4E8B-DC1A-4CDE-B877-99A7AF377DC3}">
      <dgm:prSet/>
      <dgm:spPr/>
      <dgm:t>
        <a:bodyPr/>
        <a:lstStyle/>
        <a:p>
          <a:endParaRPr lang="en-US"/>
        </a:p>
      </dgm:t>
    </dgm:pt>
    <dgm:pt modelId="{E96EF4F9-71AF-47BF-A24B-FFA309CC176A}">
      <dgm:prSet phldrT="[Text]" custT="1">
        <dgm:style>
          <a:lnRef idx="2">
            <a:schemeClr val="accent6"/>
          </a:lnRef>
          <a:fillRef idx="1">
            <a:schemeClr val="lt1"/>
          </a:fillRef>
          <a:effectRef idx="0">
            <a:schemeClr val="accent6"/>
          </a:effectRef>
          <a:fontRef idx="minor">
            <a:schemeClr val="dk1"/>
          </a:fontRef>
        </dgm:style>
      </dgm:prSet>
      <dgm:spPr/>
      <dgm:t>
        <a:bodyPr/>
        <a:lstStyle/>
        <a:p>
          <a:pPr algn="ctr"/>
          <a:r>
            <a:rPr lang="en-US" sz="2000" dirty="0"/>
            <a:t>Installation Guide</a:t>
          </a:r>
        </a:p>
      </dgm:t>
    </dgm:pt>
    <dgm:pt modelId="{5DD46EA6-506D-480D-A9E5-4D58251BE008}" type="parTrans" cxnId="{1704A8C2-8E98-4A1A-B478-6640E9933FE2}">
      <dgm:prSet/>
      <dgm:spPr/>
      <dgm:t>
        <a:bodyPr/>
        <a:lstStyle/>
        <a:p>
          <a:endParaRPr lang="en-US"/>
        </a:p>
      </dgm:t>
    </dgm:pt>
    <dgm:pt modelId="{18D1224D-3189-449C-A031-F1E78CBAD4CF}" type="sibTrans" cxnId="{1704A8C2-8E98-4A1A-B478-6640E9933FE2}">
      <dgm:prSet/>
      <dgm:spPr/>
      <dgm:t>
        <a:bodyPr/>
        <a:lstStyle/>
        <a:p>
          <a:endParaRPr lang="en-US"/>
        </a:p>
      </dgm:t>
    </dgm:pt>
    <dgm:pt modelId="{06CE1463-9DF9-4C80-8A69-86A04756A410}">
      <dgm:prSet phldrT="[Text]" custT="1">
        <dgm:style>
          <a:lnRef idx="2">
            <a:schemeClr val="accent6"/>
          </a:lnRef>
          <a:fillRef idx="1">
            <a:schemeClr val="lt1"/>
          </a:fillRef>
          <a:effectRef idx="0">
            <a:schemeClr val="accent6"/>
          </a:effectRef>
          <a:fontRef idx="minor">
            <a:schemeClr val="dk1"/>
          </a:fontRef>
        </dgm:style>
      </dgm:prSet>
      <dgm:spPr/>
      <dgm:t>
        <a:bodyPr/>
        <a:lstStyle/>
        <a:p>
          <a:pPr algn="ctr"/>
          <a:r>
            <a:rPr lang="en-US" sz="2000" dirty="0"/>
            <a:t>System Administration Guide</a:t>
          </a:r>
        </a:p>
      </dgm:t>
    </dgm:pt>
    <dgm:pt modelId="{5265802D-60FA-4D1E-9470-817CC24438E6}" type="parTrans" cxnId="{47D207F6-A35F-4EA8-ACE6-99F02592B5D0}">
      <dgm:prSet/>
      <dgm:spPr/>
      <dgm:t>
        <a:bodyPr/>
        <a:lstStyle/>
        <a:p>
          <a:endParaRPr lang="en-US"/>
        </a:p>
      </dgm:t>
    </dgm:pt>
    <dgm:pt modelId="{04C61341-1FF5-488B-BA5D-9DEF2D64BFDC}" type="sibTrans" cxnId="{47D207F6-A35F-4EA8-ACE6-99F02592B5D0}">
      <dgm:prSet/>
      <dgm:spPr/>
      <dgm:t>
        <a:bodyPr/>
        <a:lstStyle/>
        <a:p>
          <a:endParaRPr lang="en-US"/>
        </a:p>
      </dgm:t>
    </dgm:pt>
    <dgm:pt modelId="{0B1DEA73-1B71-4142-BD19-AB4051F55A9F}">
      <dgm:prSet phldrT="[Text]" custT="1">
        <dgm:style>
          <a:lnRef idx="2">
            <a:schemeClr val="accent6"/>
          </a:lnRef>
          <a:fillRef idx="1">
            <a:schemeClr val="lt1"/>
          </a:fillRef>
          <a:effectRef idx="0">
            <a:schemeClr val="accent6"/>
          </a:effectRef>
          <a:fontRef idx="minor">
            <a:schemeClr val="dk1"/>
          </a:fontRef>
        </dgm:style>
      </dgm:prSet>
      <dgm:spPr/>
      <dgm:t>
        <a:bodyPr/>
        <a:lstStyle/>
        <a:p>
          <a:pPr algn="ctr"/>
          <a:r>
            <a:rPr lang="en-US" sz="2000" dirty="0"/>
            <a:t>Reference Guide</a:t>
          </a:r>
        </a:p>
      </dgm:t>
    </dgm:pt>
    <dgm:pt modelId="{FFAD33BA-36F4-46D9-8019-E2A7618E64FE}" type="parTrans" cxnId="{CFE51181-6726-4059-99EA-5823AD58A630}">
      <dgm:prSet/>
      <dgm:spPr/>
      <dgm:t>
        <a:bodyPr/>
        <a:lstStyle/>
        <a:p>
          <a:endParaRPr lang="en-US"/>
        </a:p>
      </dgm:t>
    </dgm:pt>
    <dgm:pt modelId="{27D5E12E-7C9C-4882-8918-04AB50B2246A}" type="sibTrans" cxnId="{CFE51181-6726-4059-99EA-5823AD58A630}">
      <dgm:prSet/>
      <dgm:spPr/>
      <dgm:t>
        <a:bodyPr/>
        <a:lstStyle/>
        <a:p>
          <a:endParaRPr lang="en-US"/>
        </a:p>
      </dgm:t>
    </dgm:pt>
    <dgm:pt modelId="{0679C28B-75D2-45FE-964B-E9DB2B9675A3}" type="pres">
      <dgm:prSet presAssocID="{5A94DA35-EC2E-4A16-A653-7503CCE1136C}" presName="hierChild1" presStyleCnt="0">
        <dgm:presLayoutVars>
          <dgm:orgChart val="1"/>
          <dgm:chPref val="1"/>
          <dgm:dir/>
          <dgm:animOne val="branch"/>
          <dgm:animLvl val="lvl"/>
          <dgm:resizeHandles/>
        </dgm:presLayoutVars>
      </dgm:prSet>
      <dgm:spPr/>
    </dgm:pt>
    <dgm:pt modelId="{7E501DA7-A267-43B2-9253-69962E0B7D9C}" type="pres">
      <dgm:prSet presAssocID="{AA203A0D-79F9-46D7-8B89-E0B8D5E4B301}" presName="hierRoot1" presStyleCnt="0">
        <dgm:presLayoutVars>
          <dgm:hierBranch val="init"/>
        </dgm:presLayoutVars>
      </dgm:prSet>
      <dgm:spPr/>
    </dgm:pt>
    <dgm:pt modelId="{FD782EDB-1957-487A-AF57-DE9132761D0A}" type="pres">
      <dgm:prSet presAssocID="{AA203A0D-79F9-46D7-8B89-E0B8D5E4B301}" presName="rootComposite1" presStyleCnt="0"/>
      <dgm:spPr/>
    </dgm:pt>
    <dgm:pt modelId="{E03E8507-6FD7-4782-B294-0303BA892938}" type="pres">
      <dgm:prSet presAssocID="{AA203A0D-79F9-46D7-8B89-E0B8D5E4B301}" presName="rootText1" presStyleLbl="node0" presStyleIdx="0" presStyleCnt="1" custScaleX="223148">
        <dgm:presLayoutVars>
          <dgm:chPref val="3"/>
        </dgm:presLayoutVars>
      </dgm:prSet>
      <dgm:spPr/>
    </dgm:pt>
    <dgm:pt modelId="{CCE63290-B3E9-425E-AAAA-9542B8467F7C}" type="pres">
      <dgm:prSet presAssocID="{AA203A0D-79F9-46D7-8B89-E0B8D5E4B301}" presName="rootConnector1" presStyleLbl="node1" presStyleIdx="0" presStyleCnt="0"/>
      <dgm:spPr/>
    </dgm:pt>
    <dgm:pt modelId="{7AA12EF4-32D9-4801-A74B-87F5F0572F33}" type="pres">
      <dgm:prSet presAssocID="{AA203A0D-79F9-46D7-8B89-E0B8D5E4B301}" presName="hierChild2" presStyleCnt="0"/>
      <dgm:spPr/>
    </dgm:pt>
    <dgm:pt modelId="{B8F4C78C-DD53-418F-AD70-3F36F63CA67C}" type="pres">
      <dgm:prSet presAssocID="{B15C31F0-FAAC-4BE4-9758-F926A51687F5}" presName="Name37" presStyleLbl="parChTrans1D2" presStyleIdx="0" presStyleCnt="2"/>
      <dgm:spPr/>
    </dgm:pt>
    <dgm:pt modelId="{3F19C26D-6F1C-4161-B35D-77F404DFCC5C}" type="pres">
      <dgm:prSet presAssocID="{EC0BF0FB-6DE6-433E-9B91-703679CAD800}" presName="hierRoot2" presStyleCnt="0">
        <dgm:presLayoutVars>
          <dgm:hierBranch val="init"/>
        </dgm:presLayoutVars>
      </dgm:prSet>
      <dgm:spPr/>
    </dgm:pt>
    <dgm:pt modelId="{13A5F126-83B9-479F-9601-9186C65135CE}" type="pres">
      <dgm:prSet presAssocID="{EC0BF0FB-6DE6-433E-9B91-703679CAD800}" presName="rootComposite" presStyleCnt="0"/>
      <dgm:spPr/>
    </dgm:pt>
    <dgm:pt modelId="{2CF1059E-E045-4E39-AE9D-EBACDF9C7039}" type="pres">
      <dgm:prSet presAssocID="{EC0BF0FB-6DE6-433E-9B91-703679CAD800}" presName="rootText" presStyleLbl="node2" presStyleIdx="0" presStyleCnt="2" custScaleX="129687" custScaleY="128618" custLinFactNeighborX="-551" custLinFactNeighborY="-4292">
        <dgm:presLayoutVars>
          <dgm:chPref val="3"/>
        </dgm:presLayoutVars>
      </dgm:prSet>
      <dgm:spPr/>
    </dgm:pt>
    <dgm:pt modelId="{0C13A1A3-42F0-4611-AE1F-CE5C89D49939}" type="pres">
      <dgm:prSet presAssocID="{EC0BF0FB-6DE6-433E-9B91-703679CAD800}" presName="rootConnector" presStyleLbl="node2" presStyleIdx="0" presStyleCnt="2"/>
      <dgm:spPr/>
    </dgm:pt>
    <dgm:pt modelId="{E9439352-E0C4-4EC9-8E45-651377465D84}" type="pres">
      <dgm:prSet presAssocID="{EC0BF0FB-6DE6-433E-9B91-703679CAD800}" presName="hierChild4" presStyleCnt="0"/>
      <dgm:spPr/>
    </dgm:pt>
    <dgm:pt modelId="{064FF3A8-9B89-4D04-9F8E-384587FA56C8}" type="pres">
      <dgm:prSet presAssocID="{C028BC94-1502-4E60-8EA7-CAE9EF5D601D}" presName="Name37" presStyleLbl="parChTrans1D3" presStyleIdx="0" presStyleCnt="5"/>
      <dgm:spPr/>
    </dgm:pt>
    <dgm:pt modelId="{DFE8C425-4399-4A15-A83C-B0FF2064A068}" type="pres">
      <dgm:prSet presAssocID="{C2AEC7F8-E9DE-4621-97D5-861CADB1630C}" presName="hierRoot2" presStyleCnt="0">
        <dgm:presLayoutVars>
          <dgm:hierBranch val="init"/>
        </dgm:presLayoutVars>
      </dgm:prSet>
      <dgm:spPr/>
    </dgm:pt>
    <dgm:pt modelId="{DFA954BB-095A-4088-A051-7F349A01CDD9}" type="pres">
      <dgm:prSet presAssocID="{C2AEC7F8-E9DE-4621-97D5-861CADB1630C}" presName="rootComposite" presStyleCnt="0"/>
      <dgm:spPr/>
    </dgm:pt>
    <dgm:pt modelId="{94F04F66-635C-486F-A8A4-6CF8B5840C1D}" type="pres">
      <dgm:prSet presAssocID="{C2AEC7F8-E9DE-4621-97D5-861CADB1630C}" presName="rootText" presStyleLbl="node3" presStyleIdx="0" presStyleCnt="5" custScaleX="105298" custScaleY="88562" custLinFactNeighborX="-7445" custLinFactNeighborY="-15935">
        <dgm:presLayoutVars>
          <dgm:chPref val="3"/>
        </dgm:presLayoutVars>
      </dgm:prSet>
      <dgm:spPr/>
    </dgm:pt>
    <dgm:pt modelId="{C842093A-E4F8-4380-BEBA-51808D1F5068}" type="pres">
      <dgm:prSet presAssocID="{C2AEC7F8-E9DE-4621-97D5-861CADB1630C}" presName="rootConnector" presStyleLbl="node3" presStyleIdx="0" presStyleCnt="5"/>
      <dgm:spPr/>
    </dgm:pt>
    <dgm:pt modelId="{59F2AFE7-B1D8-4776-BEE2-4E15AB7CF976}" type="pres">
      <dgm:prSet presAssocID="{C2AEC7F8-E9DE-4621-97D5-861CADB1630C}" presName="hierChild4" presStyleCnt="0"/>
      <dgm:spPr/>
    </dgm:pt>
    <dgm:pt modelId="{A04DF77F-393C-4012-B567-98CF61A5FCD4}" type="pres">
      <dgm:prSet presAssocID="{C2AEC7F8-E9DE-4621-97D5-861CADB1630C}" presName="hierChild5" presStyleCnt="0"/>
      <dgm:spPr/>
    </dgm:pt>
    <dgm:pt modelId="{E4269431-C6FF-4348-8EDF-4239A749B8B5}" type="pres">
      <dgm:prSet presAssocID="{D3241A1A-891B-447F-905A-B67CA10C9343}" presName="Name37" presStyleLbl="parChTrans1D3" presStyleIdx="1" presStyleCnt="5"/>
      <dgm:spPr/>
    </dgm:pt>
    <dgm:pt modelId="{69763322-1E40-44B0-B7AE-2FFF63067305}" type="pres">
      <dgm:prSet presAssocID="{7253017E-E4FF-49C9-B1CC-32FDA27F9855}" presName="hierRoot2" presStyleCnt="0">
        <dgm:presLayoutVars>
          <dgm:hierBranch val="init"/>
        </dgm:presLayoutVars>
      </dgm:prSet>
      <dgm:spPr/>
    </dgm:pt>
    <dgm:pt modelId="{165EB22C-71D2-4886-BE2C-B28ACF6C148E}" type="pres">
      <dgm:prSet presAssocID="{7253017E-E4FF-49C9-B1CC-32FDA27F9855}" presName="rootComposite" presStyleCnt="0"/>
      <dgm:spPr/>
    </dgm:pt>
    <dgm:pt modelId="{F5F5D005-6205-41A4-9535-4ACA27860FAF}" type="pres">
      <dgm:prSet presAssocID="{7253017E-E4FF-49C9-B1CC-32FDA27F9855}" presName="rootText" presStyleLbl="node3" presStyleIdx="1" presStyleCnt="5" custScaleX="109132" custScaleY="127911" custLinFactNeighborX="-7445" custLinFactNeighborY="-41687">
        <dgm:presLayoutVars>
          <dgm:chPref val="3"/>
        </dgm:presLayoutVars>
      </dgm:prSet>
      <dgm:spPr/>
    </dgm:pt>
    <dgm:pt modelId="{3DDFA5F1-6EB8-4C74-89A5-B675349BA603}" type="pres">
      <dgm:prSet presAssocID="{7253017E-E4FF-49C9-B1CC-32FDA27F9855}" presName="rootConnector" presStyleLbl="node3" presStyleIdx="1" presStyleCnt="5"/>
      <dgm:spPr/>
    </dgm:pt>
    <dgm:pt modelId="{6154BEE9-CA25-4FB5-9F65-42D39FE4B5C4}" type="pres">
      <dgm:prSet presAssocID="{7253017E-E4FF-49C9-B1CC-32FDA27F9855}" presName="hierChild4" presStyleCnt="0"/>
      <dgm:spPr/>
    </dgm:pt>
    <dgm:pt modelId="{7A4378A5-306F-4ECD-B737-30C999EC317C}" type="pres">
      <dgm:prSet presAssocID="{7253017E-E4FF-49C9-B1CC-32FDA27F9855}" presName="hierChild5" presStyleCnt="0"/>
      <dgm:spPr/>
    </dgm:pt>
    <dgm:pt modelId="{BD8A3DEF-9705-4F0E-842C-DD7B8B4BB4C1}" type="pres">
      <dgm:prSet presAssocID="{FFAD33BA-36F4-46D9-8019-E2A7618E64FE}" presName="Name37" presStyleLbl="parChTrans1D3" presStyleIdx="2" presStyleCnt="5"/>
      <dgm:spPr/>
    </dgm:pt>
    <dgm:pt modelId="{1C56B382-C954-401E-8703-D9D7EB4AC939}" type="pres">
      <dgm:prSet presAssocID="{0B1DEA73-1B71-4142-BD19-AB4051F55A9F}" presName="hierRoot2" presStyleCnt="0">
        <dgm:presLayoutVars>
          <dgm:hierBranch val="init"/>
        </dgm:presLayoutVars>
      </dgm:prSet>
      <dgm:spPr/>
    </dgm:pt>
    <dgm:pt modelId="{08B08D0C-9D18-4672-B244-5C2DC8C38AE0}" type="pres">
      <dgm:prSet presAssocID="{0B1DEA73-1B71-4142-BD19-AB4051F55A9F}" presName="rootComposite" presStyleCnt="0"/>
      <dgm:spPr/>
    </dgm:pt>
    <dgm:pt modelId="{F9477249-24BC-449A-8D53-1DF8F3E5D5C6}" type="pres">
      <dgm:prSet presAssocID="{0B1DEA73-1B71-4142-BD19-AB4051F55A9F}" presName="rootText" presStyleLbl="node3" presStyleIdx="2" presStyleCnt="5" custScaleX="105372" custScaleY="113995" custLinFactNeighborX="-5299" custLinFactNeighborY="-65293">
        <dgm:presLayoutVars>
          <dgm:chPref val="3"/>
        </dgm:presLayoutVars>
      </dgm:prSet>
      <dgm:spPr/>
    </dgm:pt>
    <dgm:pt modelId="{7FE2D1C5-0115-403D-9F19-31E746748290}" type="pres">
      <dgm:prSet presAssocID="{0B1DEA73-1B71-4142-BD19-AB4051F55A9F}" presName="rootConnector" presStyleLbl="node3" presStyleIdx="2" presStyleCnt="5"/>
      <dgm:spPr/>
    </dgm:pt>
    <dgm:pt modelId="{12B1E003-21B0-4078-9CD7-A56D207E67D2}" type="pres">
      <dgm:prSet presAssocID="{0B1DEA73-1B71-4142-BD19-AB4051F55A9F}" presName="hierChild4" presStyleCnt="0"/>
      <dgm:spPr/>
    </dgm:pt>
    <dgm:pt modelId="{C6265FDE-17F0-4C1B-8BB8-C487B821AFA0}" type="pres">
      <dgm:prSet presAssocID="{0B1DEA73-1B71-4142-BD19-AB4051F55A9F}" presName="hierChild5" presStyleCnt="0"/>
      <dgm:spPr/>
    </dgm:pt>
    <dgm:pt modelId="{1ADBC832-486A-4529-A5DC-B3F5B440CAED}" type="pres">
      <dgm:prSet presAssocID="{EC0BF0FB-6DE6-433E-9B91-703679CAD800}" presName="hierChild5" presStyleCnt="0"/>
      <dgm:spPr/>
    </dgm:pt>
    <dgm:pt modelId="{E37EDE16-2FB6-46DC-B4C0-9CDAB66357DF}" type="pres">
      <dgm:prSet presAssocID="{10F280D0-E263-45C1-8258-9ACF1489B0ED}" presName="Name37" presStyleLbl="parChTrans1D2" presStyleIdx="1" presStyleCnt="2"/>
      <dgm:spPr/>
    </dgm:pt>
    <dgm:pt modelId="{A99FA0BF-DAC8-4D0E-B683-D1A33A5DBA16}" type="pres">
      <dgm:prSet presAssocID="{8E51BB74-092A-4DC1-BC8C-ABF02754D4A5}" presName="hierRoot2" presStyleCnt="0">
        <dgm:presLayoutVars>
          <dgm:hierBranch val="init"/>
        </dgm:presLayoutVars>
      </dgm:prSet>
      <dgm:spPr/>
    </dgm:pt>
    <dgm:pt modelId="{3225A64F-C9A3-4184-8922-ECA0304513B3}" type="pres">
      <dgm:prSet presAssocID="{8E51BB74-092A-4DC1-BC8C-ABF02754D4A5}" presName="rootComposite" presStyleCnt="0"/>
      <dgm:spPr/>
    </dgm:pt>
    <dgm:pt modelId="{459AA903-79B6-4D03-9537-8D19209ED339}" type="pres">
      <dgm:prSet presAssocID="{8E51BB74-092A-4DC1-BC8C-ABF02754D4A5}" presName="rootText" presStyleLbl="node2" presStyleIdx="1" presStyleCnt="2" custScaleX="122445" custScaleY="134861" custLinFactNeighborX="-6984" custLinFactNeighborY="-2146">
        <dgm:presLayoutVars>
          <dgm:chPref val="3"/>
        </dgm:presLayoutVars>
      </dgm:prSet>
      <dgm:spPr/>
    </dgm:pt>
    <dgm:pt modelId="{B228EBB2-652E-498F-9807-825E607A8396}" type="pres">
      <dgm:prSet presAssocID="{8E51BB74-092A-4DC1-BC8C-ABF02754D4A5}" presName="rootConnector" presStyleLbl="node2" presStyleIdx="1" presStyleCnt="2"/>
      <dgm:spPr/>
    </dgm:pt>
    <dgm:pt modelId="{34EA05BD-D3B7-454B-8EE0-375E39104039}" type="pres">
      <dgm:prSet presAssocID="{8E51BB74-092A-4DC1-BC8C-ABF02754D4A5}" presName="hierChild4" presStyleCnt="0"/>
      <dgm:spPr/>
    </dgm:pt>
    <dgm:pt modelId="{342F6626-D006-4108-98D0-0AD2BC842583}" type="pres">
      <dgm:prSet presAssocID="{5DD46EA6-506D-480D-A9E5-4D58251BE008}" presName="Name37" presStyleLbl="parChTrans1D3" presStyleIdx="3" presStyleCnt="5"/>
      <dgm:spPr/>
    </dgm:pt>
    <dgm:pt modelId="{24D41509-2E2A-4AB3-A2C8-85C0291C34B4}" type="pres">
      <dgm:prSet presAssocID="{E96EF4F9-71AF-47BF-A24B-FFA309CC176A}" presName="hierRoot2" presStyleCnt="0">
        <dgm:presLayoutVars>
          <dgm:hierBranch val="init"/>
        </dgm:presLayoutVars>
      </dgm:prSet>
      <dgm:spPr/>
    </dgm:pt>
    <dgm:pt modelId="{D6638DFA-0619-4103-8C2C-D034418D2996}" type="pres">
      <dgm:prSet presAssocID="{E96EF4F9-71AF-47BF-A24B-FFA309CC176A}" presName="rootComposite" presStyleCnt="0"/>
      <dgm:spPr/>
    </dgm:pt>
    <dgm:pt modelId="{EF458A22-E474-4580-B47F-69C9DFB55BC2}" type="pres">
      <dgm:prSet presAssocID="{E96EF4F9-71AF-47BF-A24B-FFA309CC176A}" presName="rootText" presStyleLbl="node3" presStyleIdx="3" presStyleCnt="5" custScaleX="119765" custScaleY="99763" custLinFactNeighborX="-7788" custLinFactNeighborY="-11596">
        <dgm:presLayoutVars>
          <dgm:chPref val="3"/>
        </dgm:presLayoutVars>
      </dgm:prSet>
      <dgm:spPr/>
    </dgm:pt>
    <dgm:pt modelId="{9ECC99A9-2AB4-4EAD-B2EF-6703A373EF8D}" type="pres">
      <dgm:prSet presAssocID="{E96EF4F9-71AF-47BF-A24B-FFA309CC176A}" presName="rootConnector" presStyleLbl="node3" presStyleIdx="3" presStyleCnt="5"/>
      <dgm:spPr/>
    </dgm:pt>
    <dgm:pt modelId="{43BEA352-C0CA-41BB-A018-E1E46A460BCE}" type="pres">
      <dgm:prSet presAssocID="{E96EF4F9-71AF-47BF-A24B-FFA309CC176A}" presName="hierChild4" presStyleCnt="0"/>
      <dgm:spPr/>
    </dgm:pt>
    <dgm:pt modelId="{DFF165CD-638B-4CDE-BFE1-352ABFE05083}" type="pres">
      <dgm:prSet presAssocID="{E96EF4F9-71AF-47BF-A24B-FFA309CC176A}" presName="hierChild5" presStyleCnt="0"/>
      <dgm:spPr/>
    </dgm:pt>
    <dgm:pt modelId="{FB2862C8-FE6E-4829-8278-8B14293C5310}" type="pres">
      <dgm:prSet presAssocID="{5265802D-60FA-4D1E-9470-817CC24438E6}" presName="Name37" presStyleLbl="parChTrans1D3" presStyleIdx="4" presStyleCnt="5"/>
      <dgm:spPr/>
    </dgm:pt>
    <dgm:pt modelId="{2070BD54-348B-4FDD-85F7-F5DAF2BD0D48}" type="pres">
      <dgm:prSet presAssocID="{06CE1463-9DF9-4C80-8A69-86A04756A410}" presName="hierRoot2" presStyleCnt="0">
        <dgm:presLayoutVars>
          <dgm:hierBranch val="init"/>
        </dgm:presLayoutVars>
      </dgm:prSet>
      <dgm:spPr/>
    </dgm:pt>
    <dgm:pt modelId="{6B05BB2A-6A72-4914-AFB1-1143D01DC54C}" type="pres">
      <dgm:prSet presAssocID="{06CE1463-9DF9-4C80-8A69-86A04756A410}" presName="rootComposite" presStyleCnt="0"/>
      <dgm:spPr/>
    </dgm:pt>
    <dgm:pt modelId="{90522C66-3C20-43F1-8F4F-CB061FE28FF1}" type="pres">
      <dgm:prSet presAssocID="{06CE1463-9DF9-4C80-8A69-86A04756A410}" presName="rootText" presStyleLbl="node3" presStyleIdx="4" presStyleCnt="5" custScaleX="117737" custScaleY="163514" custLinFactNeighborX="-5496" custLinFactNeighborY="-11700">
        <dgm:presLayoutVars>
          <dgm:chPref val="3"/>
        </dgm:presLayoutVars>
      </dgm:prSet>
      <dgm:spPr/>
    </dgm:pt>
    <dgm:pt modelId="{16E1ED2D-1F72-4BE4-8624-B7F838DF95FC}" type="pres">
      <dgm:prSet presAssocID="{06CE1463-9DF9-4C80-8A69-86A04756A410}" presName="rootConnector" presStyleLbl="node3" presStyleIdx="4" presStyleCnt="5"/>
      <dgm:spPr/>
    </dgm:pt>
    <dgm:pt modelId="{7D06DE73-DA60-4D57-A5BD-D9CBABB0D368}" type="pres">
      <dgm:prSet presAssocID="{06CE1463-9DF9-4C80-8A69-86A04756A410}" presName="hierChild4" presStyleCnt="0"/>
      <dgm:spPr/>
    </dgm:pt>
    <dgm:pt modelId="{AC0F4E34-881E-4AE9-A0D3-2244574A450F}" type="pres">
      <dgm:prSet presAssocID="{06CE1463-9DF9-4C80-8A69-86A04756A410}" presName="hierChild5" presStyleCnt="0"/>
      <dgm:spPr/>
    </dgm:pt>
    <dgm:pt modelId="{1021F349-243C-45E1-82DE-0E8D7B405536}" type="pres">
      <dgm:prSet presAssocID="{8E51BB74-092A-4DC1-BC8C-ABF02754D4A5}" presName="hierChild5" presStyleCnt="0"/>
      <dgm:spPr/>
    </dgm:pt>
    <dgm:pt modelId="{AEE183EB-C68B-45AC-A96B-C62460AF0517}" type="pres">
      <dgm:prSet presAssocID="{AA203A0D-79F9-46D7-8B89-E0B8D5E4B301}" presName="hierChild3" presStyleCnt="0"/>
      <dgm:spPr/>
    </dgm:pt>
  </dgm:ptLst>
  <dgm:cxnLst>
    <dgm:cxn modelId="{2B6E4B03-85C5-42F2-A421-8D52D5CF83D7}" type="presOf" srcId="{E96EF4F9-71AF-47BF-A24B-FFA309CC176A}" destId="{EF458A22-E474-4580-B47F-69C9DFB55BC2}" srcOrd="0" destOrd="0" presId="urn:microsoft.com/office/officeart/2005/8/layout/orgChart1"/>
    <dgm:cxn modelId="{D397EF0F-23B5-40D3-81E7-1186EC508DF6}" type="presOf" srcId="{C2AEC7F8-E9DE-4621-97D5-861CADB1630C}" destId="{94F04F66-635C-486F-A8A4-6CF8B5840C1D}" srcOrd="0" destOrd="0" presId="urn:microsoft.com/office/officeart/2005/8/layout/orgChart1"/>
    <dgm:cxn modelId="{2C77CB10-C526-442B-83AA-64ADB0A35CA9}" type="presOf" srcId="{7253017E-E4FF-49C9-B1CC-32FDA27F9855}" destId="{F5F5D005-6205-41A4-9535-4ACA27860FAF}" srcOrd="0" destOrd="0" presId="urn:microsoft.com/office/officeart/2005/8/layout/orgChart1"/>
    <dgm:cxn modelId="{0CA59228-184D-4184-A13B-8832AE1A60A2}" type="presOf" srcId="{06CE1463-9DF9-4C80-8A69-86A04756A410}" destId="{16E1ED2D-1F72-4BE4-8624-B7F838DF95FC}" srcOrd="1" destOrd="0" presId="urn:microsoft.com/office/officeart/2005/8/layout/orgChart1"/>
    <dgm:cxn modelId="{8255A635-BD65-4B6D-95A6-085D29C4E319}" type="presOf" srcId="{5DD46EA6-506D-480D-A9E5-4D58251BE008}" destId="{342F6626-D006-4108-98D0-0AD2BC842583}" srcOrd="0" destOrd="0" presId="urn:microsoft.com/office/officeart/2005/8/layout/orgChart1"/>
    <dgm:cxn modelId="{CBCE6160-56E9-455C-9B83-78E252EDA49B}" type="presOf" srcId="{FFAD33BA-36F4-46D9-8019-E2A7618E64FE}" destId="{BD8A3DEF-9705-4F0E-842C-DD7B8B4BB4C1}" srcOrd="0" destOrd="0" presId="urn:microsoft.com/office/officeart/2005/8/layout/orgChart1"/>
    <dgm:cxn modelId="{EC4E6343-C36E-45CB-BFF4-8C995D24427A}" type="presOf" srcId="{EC0BF0FB-6DE6-433E-9B91-703679CAD800}" destId="{0C13A1A3-42F0-4611-AE1F-CE5C89D49939}" srcOrd="1" destOrd="0" presId="urn:microsoft.com/office/officeart/2005/8/layout/orgChart1"/>
    <dgm:cxn modelId="{959DC56D-375F-49E2-8F94-1CEFD7167438}" srcId="{AA203A0D-79F9-46D7-8B89-E0B8D5E4B301}" destId="{8E51BB74-092A-4DC1-BC8C-ABF02754D4A5}" srcOrd="1" destOrd="0" parTransId="{10F280D0-E263-45C1-8258-9ACF1489B0ED}" sibTransId="{7A5B0FB1-AA5F-49D0-BED8-327F1A290D2E}"/>
    <dgm:cxn modelId="{7D8C7254-F264-44AE-8442-F5168A574DBF}" type="presOf" srcId="{0B1DEA73-1B71-4142-BD19-AB4051F55A9F}" destId="{7FE2D1C5-0115-403D-9F19-31E746748290}" srcOrd="1" destOrd="0" presId="urn:microsoft.com/office/officeart/2005/8/layout/orgChart1"/>
    <dgm:cxn modelId="{D8663556-CE41-4CD0-B883-4DDA91A5D85D}" type="presOf" srcId="{B15C31F0-FAAC-4BE4-9758-F926A51687F5}" destId="{B8F4C78C-DD53-418F-AD70-3F36F63CA67C}" srcOrd="0" destOrd="0" presId="urn:microsoft.com/office/officeart/2005/8/layout/orgChart1"/>
    <dgm:cxn modelId="{78C7B957-82D4-4451-A118-EF0BDEF1E853}" type="presOf" srcId="{7253017E-E4FF-49C9-B1CC-32FDA27F9855}" destId="{3DDFA5F1-6EB8-4C74-89A5-B675349BA603}" srcOrd="1" destOrd="0" presId="urn:microsoft.com/office/officeart/2005/8/layout/orgChart1"/>
    <dgm:cxn modelId="{CB2FAC58-1444-48B1-B0F8-334705DDC7D0}" type="presOf" srcId="{5A94DA35-EC2E-4A16-A653-7503CCE1136C}" destId="{0679C28B-75D2-45FE-964B-E9DB2B9675A3}" srcOrd="0" destOrd="0" presId="urn:microsoft.com/office/officeart/2005/8/layout/orgChart1"/>
    <dgm:cxn modelId="{3F85CE7B-BBB2-4B1D-B7F6-CDA633D3E472}" type="presOf" srcId="{5265802D-60FA-4D1E-9470-817CC24438E6}" destId="{FB2862C8-FE6E-4829-8278-8B14293C5310}" srcOrd="0" destOrd="0" presId="urn:microsoft.com/office/officeart/2005/8/layout/orgChart1"/>
    <dgm:cxn modelId="{CFE51181-6726-4059-99EA-5823AD58A630}" srcId="{EC0BF0FB-6DE6-433E-9B91-703679CAD800}" destId="{0B1DEA73-1B71-4142-BD19-AB4051F55A9F}" srcOrd="2" destOrd="0" parTransId="{FFAD33BA-36F4-46D9-8019-E2A7618E64FE}" sibTransId="{27D5E12E-7C9C-4882-8918-04AB50B2246A}"/>
    <dgm:cxn modelId="{5F1A4E8B-DC1A-4CDE-B877-99A7AF377DC3}" srcId="{EC0BF0FB-6DE6-433E-9B91-703679CAD800}" destId="{7253017E-E4FF-49C9-B1CC-32FDA27F9855}" srcOrd="1" destOrd="0" parTransId="{D3241A1A-891B-447F-905A-B67CA10C9343}" sibTransId="{0BBE1B05-5F35-4B84-B695-F74DB61ADAFB}"/>
    <dgm:cxn modelId="{28D75B95-56C2-4E4D-8C1E-B859F5701F5A}" type="presOf" srcId="{C2AEC7F8-E9DE-4621-97D5-861CADB1630C}" destId="{C842093A-E4F8-4380-BEBA-51808D1F5068}" srcOrd="1" destOrd="0" presId="urn:microsoft.com/office/officeart/2005/8/layout/orgChart1"/>
    <dgm:cxn modelId="{D2C65B96-9ACE-403A-8561-FD3800512EE9}" type="presOf" srcId="{AA203A0D-79F9-46D7-8B89-E0B8D5E4B301}" destId="{CCE63290-B3E9-425E-AAAA-9542B8467F7C}" srcOrd="1" destOrd="0" presId="urn:microsoft.com/office/officeart/2005/8/layout/orgChart1"/>
    <dgm:cxn modelId="{F86F5696-CC04-430D-B39E-D45343D53874}" srcId="{AA203A0D-79F9-46D7-8B89-E0B8D5E4B301}" destId="{EC0BF0FB-6DE6-433E-9B91-703679CAD800}" srcOrd="0" destOrd="0" parTransId="{B15C31F0-FAAC-4BE4-9758-F926A51687F5}" sibTransId="{D8CB9AB9-31BE-4ECE-BD02-72A26D63F59C}"/>
    <dgm:cxn modelId="{AC237F99-54C9-426D-880A-866552F17A90}" type="presOf" srcId="{AA203A0D-79F9-46D7-8B89-E0B8D5E4B301}" destId="{E03E8507-6FD7-4782-B294-0303BA892938}" srcOrd="0" destOrd="0" presId="urn:microsoft.com/office/officeart/2005/8/layout/orgChart1"/>
    <dgm:cxn modelId="{86E9579C-5335-4300-8496-92749781708A}" type="presOf" srcId="{10F280D0-E263-45C1-8258-9ACF1489B0ED}" destId="{E37EDE16-2FB6-46DC-B4C0-9CDAB66357DF}" srcOrd="0" destOrd="0" presId="urn:microsoft.com/office/officeart/2005/8/layout/orgChart1"/>
    <dgm:cxn modelId="{B7745AB3-C036-4FE3-A475-F9729E0C4AD1}" type="presOf" srcId="{8E51BB74-092A-4DC1-BC8C-ABF02754D4A5}" destId="{B228EBB2-652E-498F-9807-825E607A8396}" srcOrd="1" destOrd="0" presId="urn:microsoft.com/office/officeart/2005/8/layout/orgChart1"/>
    <dgm:cxn modelId="{53A65CC1-CA4E-4F54-B71C-267C3B62C7C0}" type="presOf" srcId="{EC0BF0FB-6DE6-433E-9B91-703679CAD800}" destId="{2CF1059E-E045-4E39-AE9D-EBACDF9C7039}" srcOrd="0" destOrd="0" presId="urn:microsoft.com/office/officeart/2005/8/layout/orgChart1"/>
    <dgm:cxn modelId="{1704A8C2-8E98-4A1A-B478-6640E9933FE2}" srcId="{8E51BB74-092A-4DC1-BC8C-ABF02754D4A5}" destId="{E96EF4F9-71AF-47BF-A24B-FFA309CC176A}" srcOrd="0" destOrd="0" parTransId="{5DD46EA6-506D-480D-A9E5-4D58251BE008}" sibTransId="{18D1224D-3189-449C-A031-F1E78CBAD4CF}"/>
    <dgm:cxn modelId="{B52646D8-93B7-4584-BC62-F8AB44B65575}" srcId="{5A94DA35-EC2E-4A16-A653-7503CCE1136C}" destId="{AA203A0D-79F9-46D7-8B89-E0B8D5E4B301}" srcOrd="0" destOrd="0" parTransId="{576D861C-D124-45A4-A15F-9F8FFB721B12}" sibTransId="{3BAF019C-F1BD-4D04-8537-8D584A416419}"/>
    <dgm:cxn modelId="{9F1020D9-F423-4133-AC5C-03F291DBA5D8}" type="presOf" srcId="{0B1DEA73-1B71-4142-BD19-AB4051F55A9F}" destId="{F9477249-24BC-449A-8D53-1DF8F3E5D5C6}" srcOrd="0" destOrd="0" presId="urn:microsoft.com/office/officeart/2005/8/layout/orgChart1"/>
    <dgm:cxn modelId="{149F4BDA-93EE-4D30-8E9C-A25A2AC1D176}" type="presOf" srcId="{C028BC94-1502-4E60-8EA7-CAE9EF5D601D}" destId="{064FF3A8-9B89-4D04-9F8E-384587FA56C8}" srcOrd="0" destOrd="0" presId="urn:microsoft.com/office/officeart/2005/8/layout/orgChart1"/>
    <dgm:cxn modelId="{A0759CE5-21A0-4BE9-B0BA-A86937AADF53}" srcId="{EC0BF0FB-6DE6-433E-9B91-703679CAD800}" destId="{C2AEC7F8-E9DE-4621-97D5-861CADB1630C}" srcOrd="0" destOrd="0" parTransId="{C028BC94-1502-4E60-8EA7-CAE9EF5D601D}" sibTransId="{926A10D4-0BC6-4B86-935B-EF347C185BEE}"/>
    <dgm:cxn modelId="{5C7764EC-B7F8-41CD-BCF5-0F80E4B8F0EB}" type="presOf" srcId="{8E51BB74-092A-4DC1-BC8C-ABF02754D4A5}" destId="{459AA903-79B6-4D03-9537-8D19209ED339}" srcOrd="0" destOrd="0" presId="urn:microsoft.com/office/officeart/2005/8/layout/orgChart1"/>
    <dgm:cxn modelId="{FC28E8F1-9997-43A4-9118-C9960A28591B}" type="presOf" srcId="{E96EF4F9-71AF-47BF-A24B-FFA309CC176A}" destId="{9ECC99A9-2AB4-4EAD-B2EF-6703A373EF8D}" srcOrd="1" destOrd="0" presId="urn:microsoft.com/office/officeart/2005/8/layout/orgChart1"/>
    <dgm:cxn modelId="{C7E83CF3-710F-46F6-828A-9B3D0744A60D}" type="presOf" srcId="{D3241A1A-891B-447F-905A-B67CA10C9343}" destId="{E4269431-C6FF-4348-8EDF-4239A749B8B5}" srcOrd="0" destOrd="0" presId="urn:microsoft.com/office/officeart/2005/8/layout/orgChart1"/>
    <dgm:cxn modelId="{EC783EF4-E26D-49B5-B253-2EFE0E6D8A88}" type="presOf" srcId="{06CE1463-9DF9-4C80-8A69-86A04756A410}" destId="{90522C66-3C20-43F1-8F4F-CB061FE28FF1}" srcOrd="0" destOrd="0" presId="urn:microsoft.com/office/officeart/2005/8/layout/orgChart1"/>
    <dgm:cxn modelId="{47D207F6-A35F-4EA8-ACE6-99F02592B5D0}" srcId="{8E51BB74-092A-4DC1-BC8C-ABF02754D4A5}" destId="{06CE1463-9DF9-4C80-8A69-86A04756A410}" srcOrd="1" destOrd="0" parTransId="{5265802D-60FA-4D1E-9470-817CC24438E6}" sibTransId="{04C61341-1FF5-488B-BA5D-9DEF2D64BFDC}"/>
    <dgm:cxn modelId="{9322F709-9836-41EC-9298-89C6ACE737E1}" type="presParOf" srcId="{0679C28B-75D2-45FE-964B-E9DB2B9675A3}" destId="{7E501DA7-A267-43B2-9253-69962E0B7D9C}" srcOrd="0" destOrd="0" presId="urn:microsoft.com/office/officeart/2005/8/layout/orgChart1"/>
    <dgm:cxn modelId="{47D3747D-1C56-401D-9E58-29C0EC97661C}" type="presParOf" srcId="{7E501DA7-A267-43B2-9253-69962E0B7D9C}" destId="{FD782EDB-1957-487A-AF57-DE9132761D0A}" srcOrd="0" destOrd="0" presId="urn:microsoft.com/office/officeart/2005/8/layout/orgChart1"/>
    <dgm:cxn modelId="{63F62F19-804C-4DE5-80DF-C29C9940E9F7}" type="presParOf" srcId="{FD782EDB-1957-487A-AF57-DE9132761D0A}" destId="{E03E8507-6FD7-4782-B294-0303BA892938}" srcOrd="0" destOrd="0" presId="urn:microsoft.com/office/officeart/2005/8/layout/orgChart1"/>
    <dgm:cxn modelId="{00E328F6-5C83-4D99-A917-329E9204F9B2}" type="presParOf" srcId="{FD782EDB-1957-487A-AF57-DE9132761D0A}" destId="{CCE63290-B3E9-425E-AAAA-9542B8467F7C}" srcOrd="1" destOrd="0" presId="urn:microsoft.com/office/officeart/2005/8/layout/orgChart1"/>
    <dgm:cxn modelId="{602D6DFF-AB96-4CCB-9F8A-B3E31CF112E0}" type="presParOf" srcId="{7E501DA7-A267-43B2-9253-69962E0B7D9C}" destId="{7AA12EF4-32D9-4801-A74B-87F5F0572F33}" srcOrd="1" destOrd="0" presId="urn:microsoft.com/office/officeart/2005/8/layout/orgChart1"/>
    <dgm:cxn modelId="{B59D70A1-9D54-44E9-B6D9-B97DD37A73DB}" type="presParOf" srcId="{7AA12EF4-32D9-4801-A74B-87F5F0572F33}" destId="{B8F4C78C-DD53-418F-AD70-3F36F63CA67C}" srcOrd="0" destOrd="0" presId="urn:microsoft.com/office/officeart/2005/8/layout/orgChart1"/>
    <dgm:cxn modelId="{A3BDEC74-5D2D-4A38-A323-6852000B74FD}" type="presParOf" srcId="{7AA12EF4-32D9-4801-A74B-87F5F0572F33}" destId="{3F19C26D-6F1C-4161-B35D-77F404DFCC5C}" srcOrd="1" destOrd="0" presId="urn:microsoft.com/office/officeart/2005/8/layout/orgChart1"/>
    <dgm:cxn modelId="{9AB3DFFA-29B6-46AE-97D0-C6CDECA7C35A}" type="presParOf" srcId="{3F19C26D-6F1C-4161-B35D-77F404DFCC5C}" destId="{13A5F126-83B9-479F-9601-9186C65135CE}" srcOrd="0" destOrd="0" presId="urn:microsoft.com/office/officeart/2005/8/layout/orgChart1"/>
    <dgm:cxn modelId="{AE82B92E-8DE5-4F3A-9C4A-7676D62B1A1C}" type="presParOf" srcId="{13A5F126-83B9-479F-9601-9186C65135CE}" destId="{2CF1059E-E045-4E39-AE9D-EBACDF9C7039}" srcOrd="0" destOrd="0" presId="urn:microsoft.com/office/officeart/2005/8/layout/orgChart1"/>
    <dgm:cxn modelId="{218FB8DC-B039-47B1-86D8-F2DB62D41E08}" type="presParOf" srcId="{13A5F126-83B9-479F-9601-9186C65135CE}" destId="{0C13A1A3-42F0-4611-AE1F-CE5C89D49939}" srcOrd="1" destOrd="0" presId="urn:microsoft.com/office/officeart/2005/8/layout/orgChart1"/>
    <dgm:cxn modelId="{A9824E66-534C-4829-A9CF-5D4478A2F88B}" type="presParOf" srcId="{3F19C26D-6F1C-4161-B35D-77F404DFCC5C}" destId="{E9439352-E0C4-4EC9-8E45-651377465D84}" srcOrd="1" destOrd="0" presId="urn:microsoft.com/office/officeart/2005/8/layout/orgChart1"/>
    <dgm:cxn modelId="{C96D768D-0A94-4CB4-9DD0-7B2D6580E355}" type="presParOf" srcId="{E9439352-E0C4-4EC9-8E45-651377465D84}" destId="{064FF3A8-9B89-4D04-9F8E-384587FA56C8}" srcOrd="0" destOrd="0" presId="urn:microsoft.com/office/officeart/2005/8/layout/orgChart1"/>
    <dgm:cxn modelId="{FE9DA0B6-3CA5-4719-860D-9F4847672A95}" type="presParOf" srcId="{E9439352-E0C4-4EC9-8E45-651377465D84}" destId="{DFE8C425-4399-4A15-A83C-B0FF2064A068}" srcOrd="1" destOrd="0" presId="urn:microsoft.com/office/officeart/2005/8/layout/orgChart1"/>
    <dgm:cxn modelId="{A85F49D6-FA33-463E-8705-B263F44FB528}" type="presParOf" srcId="{DFE8C425-4399-4A15-A83C-B0FF2064A068}" destId="{DFA954BB-095A-4088-A051-7F349A01CDD9}" srcOrd="0" destOrd="0" presId="urn:microsoft.com/office/officeart/2005/8/layout/orgChart1"/>
    <dgm:cxn modelId="{588E0B19-3E42-4348-9FF6-1F689E8A781A}" type="presParOf" srcId="{DFA954BB-095A-4088-A051-7F349A01CDD9}" destId="{94F04F66-635C-486F-A8A4-6CF8B5840C1D}" srcOrd="0" destOrd="0" presId="urn:microsoft.com/office/officeart/2005/8/layout/orgChart1"/>
    <dgm:cxn modelId="{94D30171-9B42-435B-9C5A-FC613D685083}" type="presParOf" srcId="{DFA954BB-095A-4088-A051-7F349A01CDD9}" destId="{C842093A-E4F8-4380-BEBA-51808D1F5068}" srcOrd="1" destOrd="0" presId="urn:microsoft.com/office/officeart/2005/8/layout/orgChart1"/>
    <dgm:cxn modelId="{F012E7D1-3D7C-4D43-8FE1-024122EF83A4}" type="presParOf" srcId="{DFE8C425-4399-4A15-A83C-B0FF2064A068}" destId="{59F2AFE7-B1D8-4776-BEE2-4E15AB7CF976}" srcOrd="1" destOrd="0" presId="urn:microsoft.com/office/officeart/2005/8/layout/orgChart1"/>
    <dgm:cxn modelId="{61822797-E3FE-422D-AB21-50AC6FBDAC67}" type="presParOf" srcId="{DFE8C425-4399-4A15-A83C-B0FF2064A068}" destId="{A04DF77F-393C-4012-B567-98CF61A5FCD4}" srcOrd="2" destOrd="0" presId="urn:microsoft.com/office/officeart/2005/8/layout/orgChart1"/>
    <dgm:cxn modelId="{FFE55E03-3802-4E56-A447-903C5EB8AF07}" type="presParOf" srcId="{E9439352-E0C4-4EC9-8E45-651377465D84}" destId="{E4269431-C6FF-4348-8EDF-4239A749B8B5}" srcOrd="2" destOrd="0" presId="urn:microsoft.com/office/officeart/2005/8/layout/orgChart1"/>
    <dgm:cxn modelId="{4FE90AD2-C36D-4D11-A1E7-5FA84E72532A}" type="presParOf" srcId="{E9439352-E0C4-4EC9-8E45-651377465D84}" destId="{69763322-1E40-44B0-B7AE-2FFF63067305}" srcOrd="3" destOrd="0" presId="urn:microsoft.com/office/officeart/2005/8/layout/orgChart1"/>
    <dgm:cxn modelId="{11F848AB-AA11-4375-AB40-7DBFD5368DBA}" type="presParOf" srcId="{69763322-1E40-44B0-B7AE-2FFF63067305}" destId="{165EB22C-71D2-4886-BE2C-B28ACF6C148E}" srcOrd="0" destOrd="0" presId="urn:microsoft.com/office/officeart/2005/8/layout/orgChart1"/>
    <dgm:cxn modelId="{C1CE486E-FF18-4D90-8475-6D1CE6BDEDB3}" type="presParOf" srcId="{165EB22C-71D2-4886-BE2C-B28ACF6C148E}" destId="{F5F5D005-6205-41A4-9535-4ACA27860FAF}" srcOrd="0" destOrd="0" presId="urn:microsoft.com/office/officeart/2005/8/layout/orgChart1"/>
    <dgm:cxn modelId="{55491A30-0626-4D4A-BB0E-3D6CE8B004FB}" type="presParOf" srcId="{165EB22C-71D2-4886-BE2C-B28ACF6C148E}" destId="{3DDFA5F1-6EB8-4C74-89A5-B675349BA603}" srcOrd="1" destOrd="0" presId="urn:microsoft.com/office/officeart/2005/8/layout/orgChart1"/>
    <dgm:cxn modelId="{73665345-636A-4C32-A0E2-81148632D018}" type="presParOf" srcId="{69763322-1E40-44B0-B7AE-2FFF63067305}" destId="{6154BEE9-CA25-4FB5-9F65-42D39FE4B5C4}" srcOrd="1" destOrd="0" presId="urn:microsoft.com/office/officeart/2005/8/layout/orgChart1"/>
    <dgm:cxn modelId="{7B1B86B1-46CF-4341-AB9E-67FDCE2A304A}" type="presParOf" srcId="{69763322-1E40-44B0-B7AE-2FFF63067305}" destId="{7A4378A5-306F-4ECD-B737-30C999EC317C}" srcOrd="2" destOrd="0" presId="urn:microsoft.com/office/officeart/2005/8/layout/orgChart1"/>
    <dgm:cxn modelId="{64D64F11-47D0-4965-B4B9-6F1F61911071}" type="presParOf" srcId="{E9439352-E0C4-4EC9-8E45-651377465D84}" destId="{BD8A3DEF-9705-4F0E-842C-DD7B8B4BB4C1}" srcOrd="4" destOrd="0" presId="urn:microsoft.com/office/officeart/2005/8/layout/orgChart1"/>
    <dgm:cxn modelId="{0C30F551-142D-4408-A52A-8F8250165426}" type="presParOf" srcId="{E9439352-E0C4-4EC9-8E45-651377465D84}" destId="{1C56B382-C954-401E-8703-D9D7EB4AC939}" srcOrd="5" destOrd="0" presId="urn:microsoft.com/office/officeart/2005/8/layout/orgChart1"/>
    <dgm:cxn modelId="{02E1FE17-D95C-4F69-B0CF-74709FB1F01C}" type="presParOf" srcId="{1C56B382-C954-401E-8703-D9D7EB4AC939}" destId="{08B08D0C-9D18-4672-B244-5C2DC8C38AE0}" srcOrd="0" destOrd="0" presId="urn:microsoft.com/office/officeart/2005/8/layout/orgChart1"/>
    <dgm:cxn modelId="{CB5EF6DD-1837-41CF-877E-D6DAFA50B7B7}" type="presParOf" srcId="{08B08D0C-9D18-4672-B244-5C2DC8C38AE0}" destId="{F9477249-24BC-449A-8D53-1DF8F3E5D5C6}" srcOrd="0" destOrd="0" presId="urn:microsoft.com/office/officeart/2005/8/layout/orgChart1"/>
    <dgm:cxn modelId="{A6C6DADC-BED7-4E13-BAE1-6C9A23526AFF}" type="presParOf" srcId="{08B08D0C-9D18-4672-B244-5C2DC8C38AE0}" destId="{7FE2D1C5-0115-403D-9F19-31E746748290}" srcOrd="1" destOrd="0" presId="urn:microsoft.com/office/officeart/2005/8/layout/orgChart1"/>
    <dgm:cxn modelId="{F5E48E57-DDE3-4A31-9CB1-DB9883FB6C0A}" type="presParOf" srcId="{1C56B382-C954-401E-8703-D9D7EB4AC939}" destId="{12B1E003-21B0-4078-9CD7-A56D207E67D2}" srcOrd="1" destOrd="0" presId="urn:microsoft.com/office/officeart/2005/8/layout/orgChart1"/>
    <dgm:cxn modelId="{36C44209-9EC1-4745-B6A0-0CD7FFBF4B09}" type="presParOf" srcId="{1C56B382-C954-401E-8703-D9D7EB4AC939}" destId="{C6265FDE-17F0-4C1B-8BB8-C487B821AFA0}" srcOrd="2" destOrd="0" presId="urn:microsoft.com/office/officeart/2005/8/layout/orgChart1"/>
    <dgm:cxn modelId="{DCBE70E3-7A91-4E19-82BB-FB6F332CE238}" type="presParOf" srcId="{3F19C26D-6F1C-4161-B35D-77F404DFCC5C}" destId="{1ADBC832-486A-4529-A5DC-B3F5B440CAED}" srcOrd="2" destOrd="0" presId="urn:microsoft.com/office/officeart/2005/8/layout/orgChart1"/>
    <dgm:cxn modelId="{586CF646-313A-4B7A-B6CC-34F66F4D0944}" type="presParOf" srcId="{7AA12EF4-32D9-4801-A74B-87F5F0572F33}" destId="{E37EDE16-2FB6-46DC-B4C0-9CDAB66357DF}" srcOrd="2" destOrd="0" presId="urn:microsoft.com/office/officeart/2005/8/layout/orgChart1"/>
    <dgm:cxn modelId="{B3B8CD9D-3B51-4415-B647-EA2BE1528479}" type="presParOf" srcId="{7AA12EF4-32D9-4801-A74B-87F5F0572F33}" destId="{A99FA0BF-DAC8-4D0E-B683-D1A33A5DBA16}" srcOrd="3" destOrd="0" presId="urn:microsoft.com/office/officeart/2005/8/layout/orgChart1"/>
    <dgm:cxn modelId="{61AABB15-DE13-4F2E-802B-5A7B22424BDA}" type="presParOf" srcId="{A99FA0BF-DAC8-4D0E-B683-D1A33A5DBA16}" destId="{3225A64F-C9A3-4184-8922-ECA0304513B3}" srcOrd="0" destOrd="0" presId="urn:microsoft.com/office/officeart/2005/8/layout/orgChart1"/>
    <dgm:cxn modelId="{39E857B8-4DBC-4AAC-9FEF-3ED09722558E}" type="presParOf" srcId="{3225A64F-C9A3-4184-8922-ECA0304513B3}" destId="{459AA903-79B6-4D03-9537-8D19209ED339}" srcOrd="0" destOrd="0" presId="urn:microsoft.com/office/officeart/2005/8/layout/orgChart1"/>
    <dgm:cxn modelId="{9FFDEA20-45E0-4840-A71B-D59F736A0B8E}" type="presParOf" srcId="{3225A64F-C9A3-4184-8922-ECA0304513B3}" destId="{B228EBB2-652E-498F-9807-825E607A8396}" srcOrd="1" destOrd="0" presId="urn:microsoft.com/office/officeart/2005/8/layout/orgChart1"/>
    <dgm:cxn modelId="{FBA98A89-A96A-47DE-87EA-1088238C5090}" type="presParOf" srcId="{A99FA0BF-DAC8-4D0E-B683-D1A33A5DBA16}" destId="{34EA05BD-D3B7-454B-8EE0-375E39104039}" srcOrd="1" destOrd="0" presId="urn:microsoft.com/office/officeart/2005/8/layout/orgChart1"/>
    <dgm:cxn modelId="{68403698-1BB5-4F30-BFB5-0694E3CFFACD}" type="presParOf" srcId="{34EA05BD-D3B7-454B-8EE0-375E39104039}" destId="{342F6626-D006-4108-98D0-0AD2BC842583}" srcOrd="0" destOrd="0" presId="urn:microsoft.com/office/officeart/2005/8/layout/orgChart1"/>
    <dgm:cxn modelId="{F790AE49-34CE-416E-A476-87EBA286E8DC}" type="presParOf" srcId="{34EA05BD-D3B7-454B-8EE0-375E39104039}" destId="{24D41509-2E2A-4AB3-A2C8-85C0291C34B4}" srcOrd="1" destOrd="0" presId="urn:microsoft.com/office/officeart/2005/8/layout/orgChart1"/>
    <dgm:cxn modelId="{EF0357C3-7B29-46CF-AC58-ABA719101D9F}" type="presParOf" srcId="{24D41509-2E2A-4AB3-A2C8-85C0291C34B4}" destId="{D6638DFA-0619-4103-8C2C-D034418D2996}" srcOrd="0" destOrd="0" presId="urn:microsoft.com/office/officeart/2005/8/layout/orgChart1"/>
    <dgm:cxn modelId="{C78FCD62-BA45-4FF9-8202-7EE774A05A6D}" type="presParOf" srcId="{D6638DFA-0619-4103-8C2C-D034418D2996}" destId="{EF458A22-E474-4580-B47F-69C9DFB55BC2}" srcOrd="0" destOrd="0" presId="urn:microsoft.com/office/officeart/2005/8/layout/orgChart1"/>
    <dgm:cxn modelId="{A3E18653-C3AA-4A5F-807B-BCAF90971315}" type="presParOf" srcId="{D6638DFA-0619-4103-8C2C-D034418D2996}" destId="{9ECC99A9-2AB4-4EAD-B2EF-6703A373EF8D}" srcOrd="1" destOrd="0" presId="urn:microsoft.com/office/officeart/2005/8/layout/orgChart1"/>
    <dgm:cxn modelId="{202B0ECB-2E2A-499B-966D-A3220D670879}" type="presParOf" srcId="{24D41509-2E2A-4AB3-A2C8-85C0291C34B4}" destId="{43BEA352-C0CA-41BB-A018-E1E46A460BCE}" srcOrd="1" destOrd="0" presId="urn:microsoft.com/office/officeart/2005/8/layout/orgChart1"/>
    <dgm:cxn modelId="{7C63FC5A-4E01-4273-B210-49B08EB6D7E4}" type="presParOf" srcId="{24D41509-2E2A-4AB3-A2C8-85C0291C34B4}" destId="{DFF165CD-638B-4CDE-BFE1-352ABFE05083}" srcOrd="2" destOrd="0" presId="urn:microsoft.com/office/officeart/2005/8/layout/orgChart1"/>
    <dgm:cxn modelId="{1977FC96-0B50-4044-80E1-97D081336F64}" type="presParOf" srcId="{34EA05BD-D3B7-454B-8EE0-375E39104039}" destId="{FB2862C8-FE6E-4829-8278-8B14293C5310}" srcOrd="2" destOrd="0" presId="urn:microsoft.com/office/officeart/2005/8/layout/orgChart1"/>
    <dgm:cxn modelId="{1CBDD3AA-8CB7-46DD-A5D2-21654F5587B7}" type="presParOf" srcId="{34EA05BD-D3B7-454B-8EE0-375E39104039}" destId="{2070BD54-348B-4FDD-85F7-F5DAF2BD0D48}" srcOrd="3" destOrd="0" presId="urn:microsoft.com/office/officeart/2005/8/layout/orgChart1"/>
    <dgm:cxn modelId="{7553C953-5384-4ACC-B589-83A3241790C0}" type="presParOf" srcId="{2070BD54-348B-4FDD-85F7-F5DAF2BD0D48}" destId="{6B05BB2A-6A72-4914-AFB1-1143D01DC54C}" srcOrd="0" destOrd="0" presId="urn:microsoft.com/office/officeart/2005/8/layout/orgChart1"/>
    <dgm:cxn modelId="{15B0DA48-137D-4163-BFDD-2A524D09D175}" type="presParOf" srcId="{6B05BB2A-6A72-4914-AFB1-1143D01DC54C}" destId="{90522C66-3C20-43F1-8F4F-CB061FE28FF1}" srcOrd="0" destOrd="0" presId="urn:microsoft.com/office/officeart/2005/8/layout/orgChart1"/>
    <dgm:cxn modelId="{F75F0834-63A7-4F81-8D4F-4AF939DB37DF}" type="presParOf" srcId="{6B05BB2A-6A72-4914-AFB1-1143D01DC54C}" destId="{16E1ED2D-1F72-4BE4-8624-B7F838DF95FC}" srcOrd="1" destOrd="0" presId="urn:microsoft.com/office/officeart/2005/8/layout/orgChart1"/>
    <dgm:cxn modelId="{F220D16D-F448-49E7-82BD-26D67A6D2952}" type="presParOf" srcId="{2070BD54-348B-4FDD-85F7-F5DAF2BD0D48}" destId="{7D06DE73-DA60-4D57-A5BD-D9CBABB0D368}" srcOrd="1" destOrd="0" presId="urn:microsoft.com/office/officeart/2005/8/layout/orgChart1"/>
    <dgm:cxn modelId="{7C64B5D7-326E-4B01-A68F-278623A5CDFE}" type="presParOf" srcId="{2070BD54-348B-4FDD-85F7-F5DAF2BD0D48}" destId="{AC0F4E34-881E-4AE9-A0D3-2244574A450F}" srcOrd="2" destOrd="0" presId="urn:microsoft.com/office/officeart/2005/8/layout/orgChart1"/>
    <dgm:cxn modelId="{2043C282-A618-483C-BBDE-CF0C917AF2A4}" type="presParOf" srcId="{A99FA0BF-DAC8-4D0E-B683-D1A33A5DBA16}" destId="{1021F349-243C-45E1-82DE-0E8D7B405536}" srcOrd="2" destOrd="0" presId="urn:microsoft.com/office/officeart/2005/8/layout/orgChart1"/>
    <dgm:cxn modelId="{B5FF33CE-C5A2-4228-9861-4BE6B0612BBA}" type="presParOf" srcId="{7E501DA7-A267-43B2-9253-69962E0B7D9C}" destId="{AEE183EB-C68B-45AC-A96B-C62460AF051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F3AED1-4199-44D0-92E0-14D17F35FFD8}" type="doc">
      <dgm:prSet loTypeId="urn:microsoft.com/office/officeart/2009/3/layout/StepUpProcess" loCatId="process" qsTypeId="urn:microsoft.com/office/officeart/2005/8/quickstyle/simple5" qsCatId="simple" csTypeId="urn:microsoft.com/office/officeart/2005/8/colors/colorful5" csCatId="colorful" phldr="1"/>
      <dgm:spPr/>
      <dgm:t>
        <a:bodyPr/>
        <a:lstStyle/>
        <a:p>
          <a:endParaRPr lang="en-US"/>
        </a:p>
      </dgm:t>
    </dgm:pt>
    <dgm:pt modelId="{76AD3E51-9171-4635-8FB1-5018FEB7D286}">
      <dgm:prSet phldrT="[Text]" custT="1"/>
      <dgm:spPr/>
      <dgm:t>
        <a:bodyPr/>
        <a:lstStyle/>
        <a:p>
          <a:r>
            <a:rPr lang="en-US" sz="2400" kern="1200" dirty="0"/>
            <a:t>Communication</a:t>
          </a:r>
        </a:p>
      </dgm:t>
    </dgm:pt>
    <dgm:pt modelId="{1D881C8C-E828-4AB1-A683-539C4BAA6703}" type="parTrans" cxnId="{1C6E50F0-78AF-4320-A2BA-895FB1D4C79E}">
      <dgm:prSet/>
      <dgm:spPr/>
      <dgm:t>
        <a:bodyPr/>
        <a:lstStyle/>
        <a:p>
          <a:endParaRPr lang="en-US"/>
        </a:p>
      </dgm:t>
    </dgm:pt>
    <dgm:pt modelId="{6B4F94C3-8A78-4F45-BCE2-7B415CDFB27B}" type="sibTrans" cxnId="{1C6E50F0-78AF-4320-A2BA-895FB1D4C79E}">
      <dgm:prSet/>
      <dgm:spPr/>
      <dgm:t>
        <a:bodyPr/>
        <a:lstStyle/>
        <a:p>
          <a:endParaRPr lang="en-US"/>
        </a:p>
      </dgm:t>
    </dgm:pt>
    <dgm:pt modelId="{A0CE15A4-0341-4F61-BF03-0486D3DD82DD}">
      <dgm:prSet phldrT="[Text]" custT="1"/>
      <dgm:spPr/>
      <dgm:t>
        <a:bodyPr/>
        <a:lstStyle/>
        <a:p>
          <a:r>
            <a:rPr lang="en-US" sz="2100" kern="1200" dirty="0"/>
            <a:t>Project initiation</a:t>
          </a:r>
        </a:p>
      </dgm:t>
    </dgm:pt>
    <dgm:pt modelId="{00C5901A-1371-4D5B-9F04-B6ACBA3E5AD6}" type="parTrans" cxnId="{F4FE053F-4BB3-42E8-BB58-F507A29E5325}">
      <dgm:prSet/>
      <dgm:spPr/>
      <dgm:t>
        <a:bodyPr/>
        <a:lstStyle/>
        <a:p>
          <a:endParaRPr lang="en-US"/>
        </a:p>
      </dgm:t>
    </dgm:pt>
    <dgm:pt modelId="{2EF4FDC0-F5EA-4922-8EAB-7870E82EE350}" type="sibTrans" cxnId="{F4FE053F-4BB3-42E8-BB58-F507A29E5325}">
      <dgm:prSet/>
      <dgm:spPr/>
      <dgm:t>
        <a:bodyPr/>
        <a:lstStyle/>
        <a:p>
          <a:endParaRPr lang="en-US"/>
        </a:p>
      </dgm:t>
    </dgm:pt>
    <dgm:pt modelId="{99E18E40-E8F6-4147-8912-5132C15AB86B}">
      <dgm:prSet phldrT="[Text]" custT="1"/>
      <dgm:spPr/>
      <dgm:t>
        <a:bodyPr/>
        <a:lstStyle/>
        <a:p>
          <a:r>
            <a:rPr lang="en-US" sz="2400" dirty="0"/>
            <a:t>Planning</a:t>
          </a:r>
        </a:p>
      </dgm:t>
    </dgm:pt>
    <dgm:pt modelId="{87DF5DB1-68C2-4BF4-ACD0-F3454CA9DD89}" type="parTrans" cxnId="{39F783F0-CBA1-4159-B5E3-FB5F9DC68D53}">
      <dgm:prSet/>
      <dgm:spPr/>
      <dgm:t>
        <a:bodyPr/>
        <a:lstStyle/>
        <a:p>
          <a:endParaRPr lang="en-US"/>
        </a:p>
      </dgm:t>
    </dgm:pt>
    <dgm:pt modelId="{B20C0935-3B8B-4F6D-ACFE-7DC9393469E1}" type="sibTrans" cxnId="{39F783F0-CBA1-4159-B5E3-FB5F9DC68D53}">
      <dgm:prSet/>
      <dgm:spPr/>
      <dgm:t>
        <a:bodyPr/>
        <a:lstStyle/>
        <a:p>
          <a:endParaRPr lang="en-US"/>
        </a:p>
      </dgm:t>
    </dgm:pt>
    <dgm:pt modelId="{B97F7AD8-E8AB-40C1-8BF0-2F0D92083197}">
      <dgm:prSet phldrT="[Text]" custT="1"/>
      <dgm:spPr/>
      <dgm:t>
        <a:bodyPr/>
        <a:lstStyle/>
        <a:p>
          <a:r>
            <a:rPr lang="en-US" sz="2100" dirty="0"/>
            <a:t>Estimating</a:t>
          </a:r>
        </a:p>
      </dgm:t>
    </dgm:pt>
    <dgm:pt modelId="{D270B4AE-9E0E-4F84-84C8-1464A4125B49}" type="parTrans" cxnId="{0D78C70E-1B20-42B9-9F30-CD51F5116BFD}">
      <dgm:prSet/>
      <dgm:spPr/>
      <dgm:t>
        <a:bodyPr/>
        <a:lstStyle/>
        <a:p>
          <a:endParaRPr lang="en-US"/>
        </a:p>
      </dgm:t>
    </dgm:pt>
    <dgm:pt modelId="{EA69D0E7-4B97-4521-8AED-72FD659474B4}" type="sibTrans" cxnId="{0D78C70E-1B20-42B9-9F30-CD51F5116BFD}">
      <dgm:prSet/>
      <dgm:spPr/>
      <dgm:t>
        <a:bodyPr/>
        <a:lstStyle/>
        <a:p>
          <a:endParaRPr lang="en-US"/>
        </a:p>
      </dgm:t>
    </dgm:pt>
    <dgm:pt modelId="{F2A5F58A-220D-4977-B9FC-2E697F28612F}">
      <dgm:prSet phldrT="[Text]" custT="1"/>
      <dgm:spPr/>
      <dgm:t>
        <a:bodyPr/>
        <a:lstStyle/>
        <a:p>
          <a:r>
            <a:rPr lang="en-US" sz="2400" dirty="0"/>
            <a:t>Modeling</a:t>
          </a:r>
        </a:p>
      </dgm:t>
    </dgm:pt>
    <dgm:pt modelId="{FA679047-1690-4F20-A2D7-BC454DFF1130}" type="parTrans" cxnId="{12BF5073-FB46-45C0-AEE1-BCFB44DEF51D}">
      <dgm:prSet/>
      <dgm:spPr/>
      <dgm:t>
        <a:bodyPr/>
        <a:lstStyle/>
        <a:p>
          <a:endParaRPr lang="en-US"/>
        </a:p>
      </dgm:t>
    </dgm:pt>
    <dgm:pt modelId="{06440798-ACDC-4A12-AB70-51F9F6BA4FAD}" type="sibTrans" cxnId="{12BF5073-FB46-45C0-AEE1-BCFB44DEF51D}">
      <dgm:prSet/>
      <dgm:spPr/>
      <dgm:t>
        <a:bodyPr/>
        <a:lstStyle/>
        <a:p>
          <a:endParaRPr lang="en-US"/>
        </a:p>
      </dgm:t>
    </dgm:pt>
    <dgm:pt modelId="{6F9FEB68-09BD-47D0-ABDB-C60546D50C9E}">
      <dgm:prSet phldrT="[Text]" custT="1"/>
      <dgm:spPr/>
      <dgm:t>
        <a:bodyPr/>
        <a:lstStyle/>
        <a:p>
          <a:r>
            <a:rPr lang="en-US" sz="2100" dirty="0"/>
            <a:t>Analysis</a:t>
          </a:r>
        </a:p>
      </dgm:t>
    </dgm:pt>
    <dgm:pt modelId="{4DA3D818-0D8B-4E05-83FA-0995310C0B6C}" type="parTrans" cxnId="{509D6B54-F1C7-4214-A3C6-136BE3E371F7}">
      <dgm:prSet/>
      <dgm:spPr/>
      <dgm:t>
        <a:bodyPr/>
        <a:lstStyle/>
        <a:p>
          <a:endParaRPr lang="en-US"/>
        </a:p>
      </dgm:t>
    </dgm:pt>
    <dgm:pt modelId="{095AC8D8-BEC7-4B3A-87A3-21A2573A9100}" type="sibTrans" cxnId="{509D6B54-F1C7-4214-A3C6-136BE3E371F7}">
      <dgm:prSet/>
      <dgm:spPr/>
      <dgm:t>
        <a:bodyPr/>
        <a:lstStyle/>
        <a:p>
          <a:endParaRPr lang="en-US"/>
        </a:p>
      </dgm:t>
    </dgm:pt>
    <dgm:pt modelId="{14421AF8-2707-4222-84E5-3BB4F350D8C0}">
      <dgm:prSet phldrT="[Text]" custT="1"/>
      <dgm:spPr/>
      <dgm:t>
        <a:bodyPr/>
        <a:lstStyle/>
        <a:p>
          <a:r>
            <a:rPr lang="en-US" sz="2100" dirty="0"/>
            <a:t>Coding</a:t>
          </a:r>
        </a:p>
      </dgm:t>
    </dgm:pt>
    <dgm:pt modelId="{856B5441-7771-4A0B-A56D-EA4D25D95797}" type="parTrans" cxnId="{28069D18-A329-4263-A36E-44545BCC0D52}">
      <dgm:prSet/>
      <dgm:spPr/>
      <dgm:t>
        <a:bodyPr/>
        <a:lstStyle/>
        <a:p>
          <a:endParaRPr lang="en-US"/>
        </a:p>
      </dgm:t>
    </dgm:pt>
    <dgm:pt modelId="{923FFF1A-BA21-40DD-BF95-6D9FCECA2E20}" type="sibTrans" cxnId="{28069D18-A329-4263-A36E-44545BCC0D52}">
      <dgm:prSet/>
      <dgm:spPr/>
      <dgm:t>
        <a:bodyPr/>
        <a:lstStyle/>
        <a:p>
          <a:endParaRPr lang="en-US"/>
        </a:p>
      </dgm:t>
    </dgm:pt>
    <dgm:pt modelId="{1E7E7E04-C5A4-45DE-868F-1E45CCB846A8}">
      <dgm:prSet phldrT="[Text]" custT="1"/>
      <dgm:spPr/>
      <dgm:t>
        <a:bodyPr/>
        <a:lstStyle/>
        <a:p>
          <a:r>
            <a:rPr lang="en-US" sz="2400" dirty="0"/>
            <a:t>Construction</a:t>
          </a:r>
        </a:p>
      </dgm:t>
    </dgm:pt>
    <dgm:pt modelId="{34176DB2-3825-4428-BE87-0E609B43CFB8}" type="parTrans" cxnId="{D51ECFEA-F451-470D-8106-4BA5DAA96D44}">
      <dgm:prSet/>
      <dgm:spPr/>
      <dgm:t>
        <a:bodyPr/>
        <a:lstStyle/>
        <a:p>
          <a:endParaRPr lang="en-US"/>
        </a:p>
      </dgm:t>
    </dgm:pt>
    <dgm:pt modelId="{F71AF952-FF8F-4FF6-A8EA-727AA0C253E6}" type="sibTrans" cxnId="{D51ECFEA-F451-470D-8106-4BA5DAA96D44}">
      <dgm:prSet/>
      <dgm:spPr/>
      <dgm:t>
        <a:bodyPr/>
        <a:lstStyle/>
        <a:p>
          <a:endParaRPr lang="en-US"/>
        </a:p>
      </dgm:t>
    </dgm:pt>
    <dgm:pt modelId="{F69D549C-A661-45EE-B89D-AF4C54590024}">
      <dgm:prSet phldrT="[Text]" custT="1"/>
      <dgm:spPr/>
      <dgm:t>
        <a:bodyPr/>
        <a:lstStyle/>
        <a:p>
          <a:r>
            <a:rPr lang="en-US" sz="2400" dirty="0"/>
            <a:t>Deployment</a:t>
          </a:r>
        </a:p>
      </dgm:t>
    </dgm:pt>
    <dgm:pt modelId="{2DA91860-60D4-41A5-9510-D4EA19143B15}" type="parTrans" cxnId="{CEE39A56-6EAB-4796-BDBE-36BD7A7DAA07}">
      <dgm:prSet/>
      <dgm:spPr/>
      <dgm:t>
        <a:bodyPr/>
        <a:lstStyle/>
        <a:p>
          <a:endParaRPr lang="en-US"/>
        </a:p>
      </dgm:t>
    </dgm:pt>
    <dgm:pt modelId="{38D1250B-8FFE-486E-A084-B172EC00C64A}" type="sibTrans" cxnId="{CEE39A56-6EAB-4796-BDBE-36BD7A7DAA07}">
      <dgm:prSet/>
      <dgm:spPr/>
      <dgm:t>
        <a:bodyPr/>
        <a:lstStyle/>
        <a:p>
          <a:endParaRPr lang="en-US"/>
        </a:p>
      </dgm:t>
    </dgm:pt>
    <dgm:pt modelId="{8FE14FCE-AA0F-4F5C-BF7B-DAC47062A8EA}">
      <dgm:prSet phldrT="[Text]" custT="1"/>
      <dgm:spPr/>
      <dgm:t>
        <a:bodyPr/>
        <a:lstStyle/>
        <a:p>
          <a:r>
            <a:rPr lang="en-US" sz="2100" dirty="0"/>
            <a:t>Delivery</a:t>
          </a:r>
        </a:p>
      </dgm:t>
    </dgm:pt>
    <dgm:pt modelId="{20EBED71-5DA7-4B6A-A09D-AB2F61FB0758}" type="parTrans" cxnId="{D20F853B-D600-4E87-86B6-7D4EAFA93704}">
      <dgm:prSet/>
      <dgm:spPr/>
      <dgm:t>
        <a:bodyPr/>
        <a:lstStyle/>
        <a:p>
          <a:endParaRPr lang="en-US"/>
        </a:p>
      </dgm:t>
    </dgm:pt>
    <dgm:pt modelId="{9254E967-D649-4007-A961-E11642DB4706}" type="sibTrans" cxnId="{D20F853B-D600-4E87-86B6-7D4EAFA93704}">
      <dgm:prSet/>
      <dgm:spPr/>
      <dgm:t>
        <a:bodyPr/>
        <a:lstStyle/>
        <a:p>
          <a:endParaRPr lang="en-US"/>
        </a:p>
      </dgm:t>
    </dgm:pt>
    <dgm:pt modelId="{54EAB35D-C403-4E49-A27D-8AC5901130E4}">
      <dgm:prSet phldrT="[Text]" custT="1"/>
      <dgm:spPr/>
      <dgm:t>
        <a:bodyPr/>
        <a:lstStyle/>
        <a:p>
          <a:r>
            <a:rPr lang="en-US" sz="2100" kern="1200" dirty="0"/>
            <a:t>Requirements gathering</a:t>
          </a:r>
        </a:p>
      </dgm:t>
    </dgm:pt>
    <dgm:pt modelId="{EF7DDF7E-5982-4590-A895-AD209D279D40}" type="parTrans" cxnId="{BC1F3DD6-6587-4566-AD5E-7F2C080C91EB}">
      <dgm:prSet/>
      <dgm:spPr/>
      <dgm:t>
        <a:bodyPr/>
        <a:lstStyle/>
        <a:p>
          <a:endParaRPr lang="en-US"/>
        </a:p>
      </dgm:t>
    </dgm:pt>
    <dgm:pt modelId="{4C0300D3-4A0D-4A31-B247-6462EAC2ECAB}" type="sibTrans" cxnId="{BC1F3DD6-6587-4566-AD5E-7F2C080C91EB}">
      <dgm:prSet/>
      <dgm:spPr/>
      <dgm:t>
        <a:bodyPr/>
        <a:lstStyle/>
        <a:p>
          <a:endParaRPr lang="en-US"/>
        </a:p>
      </dgm:t>
    </dgm:pt>
    <dgm:pt modelId="{5F3977E0-0D96-47F0-A643-4211126D25D0}">
      <dgm:prSet phldrT="[Text]" custT="1"/>
      <dgm:spPr/>
      <dgm:t>
        <a:bodyPr/>
        <a:lstStyle/>
        <a:p>
          <a:r>
            <a:rPr lang="en-US" sz="2100" dirty="0"/>
            <a:t>Scheduling</a:t>
          </a:r>
        </a:p>
      </dgm:t>
    </dgm:pt>
    <dgm:pt modelId="{65B2F884-BB71-44A7-ABD6-EA86252500D5}" type="parTrans" cxnId="{DB6213D3-1E43-477E-8914-062DFE8035B6}">
      <dgm:prSet/>
      <dgm:spPr/>
      <dgm:t>
        <a:bodyPr/>
        <a:lstStyle/>
        <a:p>
          <a:endParaRPr lang="en-US"/>
        </a:p>
      </dgm:t>
    </dgm:pt>
    <dgm:pt modelId="{A3F23785-F948-43B8-BADA-72C379464C59}" type="sibTrans" cxnId="{DB6213D3-1E43-477E-8914-062DFE8035B6}">
      <dgm:prSet/>
      <dgm:spPr/>
      <dgm:t>
        <a:bodyPr/>
        <a:lstStyle/>
        <a:p>
          <a:endParaRPr lang="en-US"/>
        </a:p>
      </dgm:t>
    </dgm:pt>
    <dgm:pt modelId="{3C68FE46-BF54-4EF8-ABE5-22022ABAF61A}">
      <dgm:prSet phldrT="[Text]" custT="1"/>
      <dgm:spPr/>
      <dgm:t>
        <a:bodyPr/>
        <a:lstStyle/>
        <a:p>
          <a:r>
            <a:rPr lang="en-US" sz="2100" dirty="0"/>
            <a:t>Tracking</a:t>
          </a:r>
        </a:p>
      </dgm:t>
    </dgm:pt>
    <dgm:pt modelId="{B6176FCB-0C59-4DA3-A4C4-14B116736451}" type="parTrans" cxnId="{2BE31AD6-C234-4F3D-9BF4-46F485BFBF63}">
      <dgm:prSet/>
      <dgm:spPr/>
      <dgm:t>
        <a:bodyPr/>
        <a:lstStyle/>
        <a:p>
          <a:endParaRPr lang="en-US"/>
        </a:p>
      </dgm:t>
    </dgm:pt>
    <dgm:pt modelId="{B890A581-7676-4510-8C20-188940BD0188}" type="sibTrans" cxnId="{2BE31AD6-C234-4F3D-9BF4-46F485BFBF63}">
      <dgm:prSet/>
      <dgm:spPr/>
      <dgm:t>
        <a:bodyPr/>
        <a:lstStyle/>
        <a:p>
          <a:endParaRPr lang="en-US"/>
        </a:p>
      </dgm:t>
    </dgm:pt>
    <dgm:pt modelId="{6727564A-6D77-4D5A-A09E-77B3A83B8778}">
      <dgm:prSet phldrT="[Text]" custT="1"/>
      <dgm:spPr/>
      <dgm:t>
        <a:bodyPr/>
        <a:lstStyle/>
        <a:p>
          <a:r>
            <a:rPr lang="en-US" sz="2100" dirty="0"/>
            <a:t>Support</a:t>
          </a:r>
        </a:p>
      </dgm:t>
    </dgm:pt>
    <dgm:pt modelId="{4626B4C6-954E-408E-8EFC-10CECF089D7E}" type="parTrans" cxnId="{A3B02B9E-710B-43A8-AF09-53DDC6DB2604}">
      <dgm:prSet/>
      <dgm:spPr/>
      <dgm:t>
        <a:bodyPr/>
        <a:lstStyle/>
        <a:p>
          <a:endParaRPr lang="en-US"/>
        </a:p>
      </dgm:t>
    </dgm:pt>
    <dgm:pt modelId="{470F2DF5-9D5D-4B85-AC6B-78C3A18441FB}" type="sibTrans" cxnId="{A3B02B9E-710B-43A8-AF09-53DDC6DB2604}">
      <dgm:prSet/>
      <dgm:spPr/>
      <dgm:t>
        <a:bodyPr/>
        <a:lstStyle/>
        <a:p>
          <a:endParaRPr lang="en-US"/>
        </a:p>
      </dgm:t>
    </dgm:pt>
    <dgm:pt modelId="{6EA3EF0F-EE1E-4122-9838-B9A50AADC8F9}">
      <dgm:prSet phldrT="[Text]" custT="1"/>
      <dgm:spPr/>
      <dgm:t>
        <a:bodyPr/>
        <a:lstStyle/>
        <a:p>
          <a:r>
            <a:rPr lang="en-US" sz="2100" dirty="0"/>
            <a:t>Feedback</a:t>
          </a:r>
        </a:p>
      </dgm:t>
    </dgm:pt>
    <dgm:pt modelId="{75200D61-848A-4A90-8B05-6703201642A8}" type="parTrans" cxnId="{C016DDE9-9BD0-41C5-AB43-5819395A2E2F}">
      <dgm:prSet/>
      <dgm:spPr/>
      <dgm:t>
        <a:bodyPr/>
        <a:lstStyle/>
        <a:p>
          <a:endParaRPr lang="en-US"/>
        </a:p>
      </dgm:t>
    </dgm:pt>
    <dgm:pt modelId="{B3AEE961-78CB-494D-B0B8-420E605B09CA}" type="sibTrans" cxnId="{C016DDE9-9BD0-41C5-AB43-5819395A2E2F}">
      <dgm:prSet/>
      <dgm:spPr/>
      <dgm:t>
        <a:bodyPr/>
        <a:lstStyle/>
        <a:p>
          <a:endParaRPr lang="en-US"/>
        </a:p>
      </dgm:t>
    </dgm:pt>
    <dgm:pt modelId="{60D58111-FB30-4153-9803-4B86DDD0C289}">
      <dgm:prSet phldrT="[Text]" custT="1"/>
      <dgm:spPr/>
      <dgm:t>
        <a:bodyPr/>
        <a:lstStyle/>
        <a:p>
          <a:r>
            <a:rPr lang="en-US" sz="2100" dirty="0"/>
            <a:t>Design</a:t>
          </a:r>
        </a:p>
      </dgm:t>
    </dgm:pt>
    <dgm:pt modelId="{208FC4A6-320B-4D69-A9A9-EDC975665DDB}" type="parTrans" cxnId="{00C823CE-16B9-4D2F-87C3-503FEECCD395}">
      <dgm:prSet/>
      <dgm:spPr/>
      <dgm:t>
        <a:bodyPr/>
        <a:lstStyle/>
        <a:p>
          <a:endParaRPr lang="en-US"/>
        </a:p>
      </dgm:t>
    </dgm:pt>
    <dgm:pt modelId="{A2538B91-9BDF-42E6-A3FE-2D42B7EF3B28}" type="sibTrans" cxnId="{00C823CE-16B9-4D2F-87C3-503FEECCD395}">
      <dgm:prSet/>
      <dgm:spPr/>
      <dgm:t>
        <a:bodyPr/>
        <a:lstStyle/>
        <a:p>
          <a:endParaRPr lang="en-US"/>
        </a:p>
      </dgm:t>
    </dgm:pt>
    <dgm:pt modelId="{EA9A4720-05F8-4F0D-B851-EE167886F387}">
      <dgm:prSet phldrT="[Text]" custT="1"/>
      <dgm:spPr/>
      <dgm:t>
        <a:bodyPr/>
        <a:lstStyle/>
        <a:p>
          <a:r>
            <a:rPr lang="en-US" sz="2100" dirty="0"/>
            <a:t>Testing</a:t>
          </a:r>
        </a:p>
      </dgm:t>
    </dgm:pt>
    <dgm:pt modelId="{F0DC98C2-679D-436E-8784-F55AE2949278}" type="parTrans" cxnId="{7C084EC5-5780-48C5-8600-104714F0A633}">
      <dgm:prSet/>
      <dgm:spPr/>
      <dgm:t>
        <a:bodyPr/>
        <a:lstStyle/>
        <a:p>
          <a:endParaRPr lang="en-US"/>
        </a:p>
      </dgm:t>
    </dgm:pt>
    <dgm:pt modelId="{01B42E0A-CCB4-40F4-9095-08B7CB6651E2}" type="sibTrans" cxnId="{7C084EC5-5780-48C5-8600-104714F0A633}">
      <dgm:prSet/>
      <dgm:spPr/>
      <dgm:t>
        <a:bodyPr/>
        <a:lstStyle/>
        <a:p>
          <a:endParaRPr lang="en-US"/>
        </a:p>
      </dgm:t>
    </dgm:pt>
    <dgm:pt modelId="{6A938388-E735-4000-B6CD-E94807D5FAA4}">
      <dgm:prSet phldrT="[Text]" custT="1"/>
      <dgm:spPr/>
      <dgm:t>
        <a:bodyPr/>
        <a:lstStyle/>
        <a:p>
          <a:r>
            <a:rPr lang="en-IN" sz="2100" kern="1200" dirty="0">
              <a:solidFill>
                <a:srgbClr val="212121">
                  <a:hueOff val="0"/>
                  <a:satOff val="0"/>
                  <a:lumOff val="0"/>
                  <a:alphaOff val="0"/>
                </a:srgbClr>
              </a:solidFill>
              <a:latin typeface="Roboto Condensed"/>
              <a:ea typeface="+mn-ea"/>
              <a:cs typeface="+mn-cs"/>
            </a:rPr>
            <a:t>Feasibility Study</a:t>
          </a:r>
          <a:endParaRPr lang="en-US" sz="2100" kern="1200" dirty="0">
            <a:solidFill>
              <a:srgbClr val="212121">
                <a:hueOff val="0"/>
                <a:satOff val="0"/>
                <a:lumOff val="0"/>
                <a:alphaOff val="0"/>
              </a:srgbClr>
            </a:solidFill>
            <a:latin typeface="Roboto Condensed"/>
            <a:ea typeface="+mn-ea"/>
            <a:cs typeface="+mn-cs"/>
          </a:endParaRPr>
        </a:p>
      </dgm:t>
    </dgm:pt>
    <dgm:pt modelId="{30849A20-5077-429B-8754-BFCDAEA00398}" type="parTrans" cxnId="{B40851BF-1313-4EB4-A549-A7FB4739FC0D}">
      <dgm:prSet/>
      <dgm:spPr/>
      <dgm:t>
        <a:bodyPr/>
        <a:lstStyle/>
        <a:p>
          <a:endParaRPr lang="en-IN"/>
        </a:p>
      </dgm:t>
    </dgm:pt>
    <dgm:pt modelId="{2A1A73ED-F3EF-40DD-A995-96DB3B7F538D}" type="sibTrans" cxnId="{B40851BF-1313-4EB4-A549-A7FB4739FC0D}">
      <dgm:prSet/>
      <dgm:spPr/>
      <dgm:t>
        <a:bodyPr/>
        <a:lstStyle/>
        <a:p>
          <a:endParaRPr lang="en-IN"/>
        </a:p>
      </dgm:t>
    </dgm:pt>
    <dgm:pt modelId="{4631F6D9-3246-41A5-9A13-BD0B88DEAD39}" type="pres">
      <dgm:prSet presAssocID="{8CF3AED1-4199-44D0-92E0-14D17F35FFD8}" presName="rootnode" presStyleCnt="0">
        <dgm:presLayoutVars>
          <dgm:chMax/>
          <dgm:chPref/>
          <dgm:dir val="rev"/>
          <dgm:animLvl val="lvl"/>
        </dgm:presLayoutVars>
      </dgm:prSet>
      <dgm:spPr/>
    </dgm:pt>
    <dgm:pt modelId="{8B53CFE4-4A99-4D5C-8ECA-9246DB36664A}" type="pres">
      <dgm:prSet presAssocID="{F69D549C-A661-45EE-B89D-AF4C54590024}" presName="composite" presStyleCnt="0"/>
      <dgm:spPr/>
    </dgm:pt>
    <dgm:pt modelId="{4EB40704-2192-4502-87F7-B2CD7DA83EA8}" type="pres">
      <dgm:prSet presAssocID="{F69D549C-A661-45EE-B89D-AF4C54590024}" presName="LShape" presStyleLbl="alignNode1" presStyleIdx="0" presStyleCnt="9"/>
      <dgm:spPr/>
    </dgm:pt>
    <dgm:pt modelId="{B59F32B9-3C8C-4808-8F86-AB08BD9247EC}" type="pres">
      <dgm:prSet presAssocID="{F69D549C-A661-45EE-B89D-AF4C54590024}" presName="ParentText" presStyleLbl="revTx" presStyleIdx="0" presStyleCnt="5">
        <dgm:presLayoutVars>
          <dgm:chMax val="0"/>
          <dgm:chPref val="0"/>
          <dgm:bulletEnabled val="1"/>
        </dgm:presLayoutVars>
      </dgm:prSet>
      <dgm:spPr/>
    </dgm:pt>
    <dgm:pt modelId="{B051114F-CAA4-49FA-8B35-FA6FDC87D15D}" type="pres">
      <dgm:prSet presAssocID="{F69D549C-A661-45EE-B89D-AF4C54590024}" presName="Triangle" presStyleLbl="alignNode1" presStyleIdx="1" presStyleCnt="9"/>
      <dgm:spPr/>
    </dgm:pt>
    <dgm:pt modelId="{61EA6CFE-479D-4878-9585-C429DAA7127B}" type="pres">
      <dgm:prSet presAssocID="{38D1250B-8FFE-486E-A084-B172EC00C64A}" presName="sibTrans" presStyleCnt="0"/>
      <dgm:spPr/>
    </dgm:pt>
    <dgm:pt modelId="{104AC332-51A1-4E4A-9320-0AF4C67015C2}" type="pres">
      <dgm:prSet presAssocID="{38D1250B-8FFE-486E-A084-B172EC00C64A}" presName="space" presStyleCnt="0"/>
      <dgm:spPr/>
    </dgm:pt>
    <dgm:pt modelId="{11F1A6D9-BC9A-43BC-BAE2-5B4786A4464F}" type="pres">
      <dgm:prSet presAssocID="{1E7E7E04-C5A4-45DE-868F-1E45CCB846A8}" presName="composite" presStyleCnt="0"/>
      <dgm:spPr/>
    </dgm:pt>
    <dgm:pt modelId="{B8E1EE6F-D89E-45D4-9011-458FDA39BF58}" type="pres">
      <dgm:prSet presAssocID="{1E7E7E04-C5A4-45DE-868F-1E45CCB846A8}" presName="LShape" presStyleLbl="alignNode1" presStyleIdx="2" presStyleCnt="9"/>
      <dgm:spPr/>
    </dgm:pt>
    <dgm:pt modelId="{5BA2D51A-D104-4729-B7AD-0FA922C7568C}" type="pres">
      <dgm:prSet presAssocID="{1E7E7E04-C5A4-45DE-868F-1E45CCB846A8}" presName="ParentText" presStyleLbl="revTx" presStyleIdx="1" presStyleCnt="5">
        <dgm:presLayoutVars>
          <dgm:chMax val="0"/>
          <dgm:chPref val="0"/>
          <dgm:bulletEnabled val="1"/>
        </dgm:presLayoutVars>
      </dgm:prSet>
      <dgm:spPr/>
    </dgm:pt>
    <dgm:pt modelId="{7886B498-071B-44C7-9799-B5F6ED573ABB}" type="pres">
      <dgm:prSet presAssocID="{1E7E7E04-C5A4-45DE-868F-1E45CCB846A8}" presName="Triangle" presStyleLbl="alignNode1" presStyleIdx="3" presStyleCnt="9"/>
      <dgm:spPr/>
    </dgm:pt>
    <dgm:pt modelId="{8F6A3636-3321-418A-AFF0-948A762DAC10}" type="pres">
      <dgm:prSet presAssocID="{F71AF952-FF8F-4FF6-A8EA-727AA0C253E6}" presName="sibTrans" presStyleCnt="0"/>
      <dgm:spPr/>
    </dgm:pt>
    <dgm:pt modelId="{9E3DEF8F-CDFF-4401-941A-47F61DF1CED7}" type="pres">
      <dgm:prSet presAssocID="{F71AF952-FF8F-4FF6-A8EA-727AA0C253E6}" presName="space" presStyleCnt="0"/>
      <dgm:spPr/>
    </dgm:pt>
    <dgm:pt modelId="{7ECE6009-1091-4567-B650-8BB6A00A3F69}" type="pres">
      <dgm:prSet presAssocID="{F2A5F58A-220D-4977-B9FC-2E697F28612F}" presName="composite" presStyleCnt="0"/>
      <dgm:spPr/>
    </dgm:pt>
    <dgm:pt modelId="{CE767F60-2BCC-47EF-B93C-6E4A3E33D6C4}" type="pres">
      <dgm:prSet presAssocID="{F2A5F58A-220D-4977-B9FC-2E697F28612F}" presName="LShape" presStyleLbl="alignNode1" presStyleIdx="4" presStyleCnt="9"/>
      <dgm:spPr/>
    </dgm:pt>
    <dgm:pt modelId="{38AA935B-A004-410B-BD1F-B47FC1028D78}" type="pres">
      <dgm:prSet presAssocID="{F2A5F58A-220D-4977-B9FC-2E697F28612F}" presName="ParentText" presStyleLbl="revTx" presStyleIdx="2" presStyleCnt="5">
        <dgm:presLayoutVars>
          <dgm:chMax val="0"/>
          <dgm:chPref val="0"/>
          <dgm:bulletEnabled val="1"/>
        </dgm:presLayoutVars>
      </dgm:prSet>
      <dgm:spPr/>
    </dgm:pt>
    <dgm:pt modelId="{B40013BB-93A1-40E8-84C1-6D411FD708FB}" type="pres">
      <dgm:prSet presAssocID="{F2A5F58A-220D-4977-B9FC-2E697F28612F}" presName="Triangle" presStyleLbl="alignNode1" presStyleIdx="5" presStyleCnt="9"/>
      <dgm:spPr/>
    </dgm:pt>
    <dgm:pt modelId="{5F729520-8776-4EAA-8C88-B02749652F7A}" type="pres">
      <dgm:prSet presAssocID="{06440798-ACDC-4A12-AB70-51F9F6BA4FAD}" presName="sibTrans" presStyleCnt="0"/>
      <dgm:spPr/>
    </dgm:pt>
    <dgm:pt modelId="{135EF15C-E4CE-4F7D-AA87-A0BB38D7E7D9}" type="pres">
      <dgm:prSet presAssocID="{06440798-ACDC-4A12-AB70-51F9F6BA4FAD}" presName="space" presStyleCnt="0"/>
      <dgm:spPr/>
    </dgm:pt>
    <dgm:pt modelId="{DC919D2A-829C-4055-B2EE-9BA653EC377E}" type="pres">
      <dgm:prSet presAssocID="{99E18E40-E8F6-4147-8912-5132C15AB86B}" presName="composite" presStyleCnt="0"/>
      <dgm:spPr/>
    </dgm:pt>
    <dgm:pt modelId="{AA515454-4BFD-474B-8B31-E8AD095C346A}" type="pres">
      <dgm:prSet presAssocID="{99E18E40-E8F6-4147-8912-5132C15AB86B}" presName="LShape" presStyleLbl="alignNode1" presStyleIdx="6" presStyleCnt="9"/>
      <dgm:spPr/>
    </dgm:pt>
    <dgm:pt modelId="{5DECAF32-DDD2-4BE1-9196-8103F68F7A9B}" type="pres">
      <dgm:prSet presAssocID="{99E18E40-E8F6-4147-8912-5132C15AB86B}" presName="ParentText" presStyleLbl="revTx" presStyleIdx="3" presStyleCnt="5" custScaleX="93548">
        <dgm:presLayoutVars>
          <dgm:chMax val="0"/>
          <dgm:chPref val="0"/>
          <dgm:bulletEnabled val="1"/>
        </dgm:presLayoutVars>
      </dgm:prSet>
      <dgm:spPr/>
    </dgm:pt>
    <dgm:pt modelId="{DD3B9E89-1DC2-4493-BC58-2DADA22E3D4D}" type="pres">
      <dgm:prSet presAssocID="{99E18E40-E8F6-4147-8912-5132C15AB86B}" presName="Triangle" presStyleLbl="alignNode1" presStyleIdx="7" presStyleCnt="9"/>
      <dgm:spPr/>
    </dgm:pt>
    <dgm:pt modelId="{27161DD1-01B5-46AB-A758-066C2D902D06}" type="pres">
      <dgm:prSet presAssocID="{B20C0935-3B8B-4F6D-ACFE-7DC9393469E1}" presName="sibTrans" presStyleCnt="0"/>
      <dgm:spPr/>
    </dgm:pt>
    <dgm:pt modelId="{E89A3D4C-6B99-4616-BC77-E01D9C80A70E}" type="pres">
      <dgm:prSet presAssocID="{B20C0935-3B8B-4F6D-ACFE-7DC9393469E1}" presName="space" presStyleCnt="0"/>
      <dgm:spPr/>
    </dgm:pt>
    <dgm:pt modelId="{1F025ADC-5FED-4AEC-BA4A-4CFA1521C2D0}" type="pres">
      <dgm:prSet presAssocID="{76AD3E51-9171-4635-8FB1-5018FEB7D286}" presName="composite" presStyleCnt="0"/>
      <dgm:spPr/>
    </dgm:pt>
    <dgm:pt modelId="{05735ABA-3EC9-4712-9723-C48BA724FEF7}" type="pres">
      <dgm:prSet presAssocID="{76AD3E51-9171-4635-8FB1-5018FEB7D286}" presName="LShape" presStyleLbl="alignNode1" presStyleIdx="8" presStyleCnt="9" custScaleX="113208"/>
      <dgm:spPr/>
    </dgm:pt>
    <dgm:pt modelId="{7124B844-85B5-4BAF-B3DA-E18F2701FEED}" type="pres">
      <dgm:prSet presAssocID="{76AD3E51-9171-4635-8FB1-5018FEB7D286}" presName="ParentText" presStyleLbl="revTx" presStyleIdx="4" presStyleCnt="5" custScaleX="125734">
        <dgm:presLayoutVars>
          <dgm:chMax val="0"/>
          <dgm:chPref val="0"/>
          <dgm:bulletEnabled val="1"/>
        </dgm:presLayoutVars>
      </dgm:prSet>
      <dgm:spPr/>
    </dgm:pt>
  </dgm:ptLst>
  <dgm:cxnLst>
    <dgm:cxn modelId="{0D78C70E-1B20-42B9-9F30-CD51F5116BFD}" srcId="{99E18E40-E8F6-4147-8912-5132C15AB86B}" destId="{B97F7AD8-E8AB-40C1-8BF0-2F0D92083197}" srcOrd="0" destOrd="0" parTransId="{D270B4AE-9E0E-4F84-84C8-1464A4125B49}" sibTransId="{EA69D0E7-4B97-4521-8AED-72FD659474B4}"/>
    <dgm:cxn modelId="{2D7A7E18-31F5-4D23-8A29-A294B8C336CC}" type="presOf" srcId="{F69D549C-A661-45EE-B89D-AF4C54590024}" destId="{B59F32B9-3C8C-4808-8F86-AB08BD9247EC}" srcOrd="0" destOrd="0" presId="urn:microsoft.com/office/officeart/2009/3/layout/StepUpProcess"/>
    <dgm:cxn modelId="{28069D18-A329-4263-A36E-44545BCC0D52}" srcId="{1E7E7E04-C5A4-45DE-868F-1E45CCB846A8}" destId="{14421AF8-2707-4222-84E5-3BB4F350D8C0}" srcOrd="0" destOrd="0" parTransId="{856B5441-7771-4A0B-A56D-EA4D25D95797}" sibTransId="{923FFF1A-BA21-40DD-BF95-6D9FCECA2E20}"/>
    <dgm:cxn modelId="{C144AA1C-292F-4D23-9A76-98663F5FA6EA}" type="presOf" srcId="{76AD3E51-9171-4635-8FB1-5018FEB7D286}" destId="{7124B844-85B5-4BAF-B3DA-E18F2701FEED}" srcOrd="0" destOrd="0" presId="urn:microsoft.com/office/officeart/2009/3/layout/StepUpProcess"/>
    <dgm:cxn modelId="{D20F853B-D600-4E87-86B6-7D4EAFA93704}" srcId="{F69D549C-A661-45EE-B89D-AF4C54590024}" destId="{8FE14FCE-AA0F-4F5C-BF7B-DAC47062A8EA}" srcOrd="0" destOrd="0" parTransId="{20EBED71-5DA7-4B6A-A09D-AB2F61FB0758}" sibTransId="{9254E967-D649-4007-A961-E11642DB4706}"/>
    <dgm:cxn modelId="{9670893E-2161-4847-878B-3E2F33A94902}" type="presOf" srcId="{14421AF8-2707-4222-84E5-3BB4F350D8C0}" destId="{5BA2D51A-D104-4729-B7AD-0FA922C7568C}" srcOrd="0" destOrd="1" presId="urn:microsoft.com/office/officeart/2009/3/layout/StepUpProcess"/>
    <dgm:cxn modelId="{F4FE053F-4BB3-42E8-BB58-F507A29E5325}" srcId="{76AD3E51-9171-4635-8FB1-5018FEB7D286}" destId="{A0CE15A4-0341-4F61-BF03-0486D3DD82DD}" srcOrd="1" destOrd="0" parTransId="{00C5901A-1371-4D5B-9F04-B6ACBA3E5AD6}" sibTransId="{2EF4FDC0-F5EA-4922-8EAB-7870E82EE350}"/>
    <dgm:cxn modelId="{4306B76A-E86E-4C1A-BEEA-9EB802849E0C}" type="presOf" srcId="{A0CE15A4-0341-4F61-BF03-0486D3DD82DD}" destId="{7124B844-85B5-4BAF-B3DA-E18F2701FEED}" srcOrd="0" destOrd="2" presId="urn:microsoft.com/office/officeart/2009/3/layout/StepUpProcess"/>
    <dgm:cxn modelId="{12BF5073-FB46-45C0-AEE1-BCFB44DEF51D}" srcId="{8CF3AED1-4199-44D0-92E0-14D17F35FFD8}" destId="{F2A5F58A-220D-4977-B9FC-2E697F28612F}" srcOrd="2" destOrd="0" parTransId="{FA679047-1690-4F20-A2D7-BC454DFF1130}" sibTransId="{06440798-ACDC-4A12-AB70-51F9F6BA4FAD}"/>
    <dgm:cxn modelId="{61D18173-82D1-4F6E-93CF-7D1AD2CF3009}" type="presOf" srcId="{F2A5F58A-220D-4977-B9FC-2E697F28612F}" destId="{38AA935B-A004-410B-BD1F-B47FC1028D78}" srcOrd="0" destOrd="0" presId="urn:microsoft.com/office/officeart/2009/3/layout/StepUpProcess"/>
    <dgm:cxn modelId="{509D6B54-F1C7-4214-A3C6-136BE3E371F7}" srcId="{F2A5F58A-220D-4977-B9FC-2E697F28612F}" destId="{6F9FEB68-09BD-47D0-ABDB-C60546D50C9E}" srcOrd="0" destOrd="0" parTransId="{4DA3D818-0D8B-4E05-83FA-0995310C0B6C}" sibTransId="{095AC8D8-BEC7-4B3A-87A3-21A2573A9100}"/>
    <dgm:cxn modelId="{CEE39A56-6EAB-4796-BDBE-36BD7A7DAA07}" srcId="{8CF3AED1-4199-44D0-92E0-14D17F35FFD8}" destId="{F69D549C-A661-45EE-B89D-AF4C54590024}" srcOrd="0" destOrd="0" parTransId="{2DA91860-60D4-41A5-9510-D4EA19143B15}" sibTransId="{38D1250B-8FFE-486E-A084-B172EC00C64A}"/>
    <dgm:cxn modelId="{C0B5D076-4BED-4329-B1E8-392C6DFA8B1F}" type="presOf" srcId="{60D58111-FB30-4153-9803-4B86DDD0C289}" destId="{38AA935B-A004-410B-BD1F-B47FC1028D78}" srcOrd="0" destOrd="2" presId="urn:microsoft.com/office/officeart/2009/3/layout/StepUpProcess"/>
    <dgm:cxn modelId="{09B72F84-D2BE-43EA-95A5-B74D95D5E891}" type="presOf" srcId="{6A938388-E735-4000-B6CD-E94807D5FAA4}" destId="{7124B844-85B5-4BAF-B3DA-E18F2701FEED}" srcOrd="0" destOrd="1" presId="urn:microsoft.com/office/officeart/2009/3/layout/StepUpProcess"/>
    <dgm:cxn modelId="{F06FE087-C406-440A-A988-D116A97269BF}" type="presOf" srcId="{8CF3AED1-4199-44D0-92E0-14D17F35FFD8}" destId="{4631F6D9-3246-41A5-9A13-BD0B88DEAD39}" srcOrd="0" destOrd="0" presId="urn:microsoft.com/office/officeart/2009/3/layout/StepUpProcess"/>
    <dgm:cxn modelId="{810D8A89-A6E5-4868-AF47-8245E42372C5}" type="presOf" srcId="{8FE14FCE-AA0F-4F5C-BF7B-DAC47062A8EA}" destId="{B59F32B9-3C8C-4808-8F86-AB08BD9247EC}" srcOrd="0" destOrd="1" presId="urn:microsoft.com/office/officeart/2009/3/layout/StepUpProcess"/>
    <dgm:cxn modelId="{8F3E5893-5CBD-4D67-A8D3-486DD2089A52}" type="presOf" srcId="{6F9FEB68-09BD-47D0-ABDB-C60546D50C9E}" destId="{38AA935B-A004-410B-BD1F-B47FC1028D78}" srcOrd="0" destOrd="1" presId="urn:microsoft.com/office/officeart/2009/3/layout/StepUpProcess"/>
    <dgm:cxn modelId="{D9AB4896-E90B-41C0-862E-86DABC250761}" type="presOf" srcId="{EA9A4720-05F8-4F0D-B851-EE167886F387}" destId="{5BA2D51A-D104-4729-B7AD-0FA922C7568C}" srcOrd="0" destOrd="2" presId="urn:microsoft.com/office/officeart/2009/3/layout/StepUpProcess"/>
    <dgm:cxn modelId="{A3B02B9E-710B-43A8-AF09-53DDC6DB2604}" srcId="{F69D549C-A661-45EE-B89D-AF4C54590024}" destId="{6727564A-6D77-4D5A-A09E-77B3A83B8778}" srcOrd="1" destOrd="0" parTransId="{4626B4C6-954E-408E-8EFC-10CECF089D7E}" sibTransId="{470F2DF5-9D5D-4B85-AC6B-78C3A18441FB}"/>
    <dgm:cxn modelId="{CA159FA2-8280-4F4F-B2F7-34D9970A1139}" type="presOf" srcId="{99E18E40-E8F6-4147-8912-5132C15AB86B}" destId="{5DECAF32-DDD2-4BE1-9196-8103F68F7A9B}" srcOrd="0" destOrd="0" presId="urn:microsoft.com/office/officeart/2009/3/layout/StepUpProcess"/>
    <dgm:cxn modelId="{98C70DBF-12C3-4899-BAEC-97905864CC54}" type="presOf" srcId="{6EA3EF0F-EE1E-4122-9838-B9A50AADC8F9}" destId="{B59F32B9-3C8C-4808-8F86-AB08BD9247EC}" srcOrd="0" destOrd="3" presId="urn:microsoft.com/office/officeart/2009/3/layout/StepUpProcess"/>
    <dgm:cxn modelId="{B40851BF-1313-4EB4-A549-A7FB4739FC0D}" srcId="{76AD3E51-9171-4635-8FB1-5018FEB7D286}" destId="{6A938388-E735-4000-B6CD-E94807D5FAA4}" srcOrd="0" destOrd="0" parTransId="{30849A20-5077-429B-8754-BFCDAEA00398}" sibTransId="{2A1A73ED-F3EF-40DD-A995-96DB3B7F538D}"/>
    <dgm:cxn modelId="{7C084EC5-5780-48C5-8600-104714F0A633}" srcId="{1E7E7E04-C5A4-45DE-868F-1E45CCB846A8}" destId="{EA9A4720-05F8-4F0D-B851-EE167886F387}" srcOrd="1" destOrd="0" parTransId="{F0DC98C2-679D-436E-8784-F55AE2949278}" sibTransId="{01B42E0A-CCB4-40F4-9095-08B7CB6651E2}"/>
    <dgm:cxn modelId="{00C823CE-16B9-4D2F-87C3-503FEECCD395}" srcId="{F2A5F58A-220D-4977-B9FC-2E697F28612F}" destId="{60D58111-FB30-4153-9803-4B86DDD0C289}" srcOrd="1" destOrd="0" parTransId="{208FC4A6-320B-4D69-A9A9-EDC975665DDB}" sibTransId="{A2538B91-9BDF-42E6-A3FE-2D42B7EF3B28}"/>
    <dgm:cxn modelId="{DB6213D3-1E43-477E-8914-062DFE8035B6}" srcId="{99E18E40-E8F6-4147-8912-5132C15AB86B}" destId="{5F3977E0-0D96-47F0-A643-4211126D25D0}" srcOrd="1" destOrd="0" parTransId="{65B2F884-BB71-44A7-ABD6-EA86252500D5}" sibTransId="{A3F23785-F948-43B8-BADA-72C379464C59}"/>
    <dgm:cxn modelId="{2BE31AD6-C234-4F3D-9BF4-46F485BFBF63}" srcId="{99E18E40-E8F6-4147-8912-5132C15AB86B}" destId="{3C68FE46-BF54-4EF8-ABE5-22022ABAF61A}" srcOrd="2" destOrd="0" parTransId="{B6176FCB-0C59-4DA3-A4C4-14B116736451}" sibTransId="{B890A581-7676-4510-8C20-188940BD0188}"/>
    <dgm:cxn modelId="{BC1F3DD6-6587-4566-AD5E-7F2C080C91EB}" srcId="{76AD3E51-9171-4635-8FB1-5018FEB7D286}" destId="{54EAB35D-C403-4E49-A27D-8AC5901130E4}" srcOrd="2" destOrd="0" parTransId="{EF7DDF7E-5982-4590-A895-AD209D279D40}" sibTransId="{4C0300D3-4A0D-4A31-B247-6462EAC2ECAB}"/>
    <dgm:cxn modelId="{0FC9A1DF-8A95-4624-8D1E-1411425489C1}" type="presOf" srcId="{3C68FE46-BF54-4EF8-ABE5-22022ABAF61A}" destId="{5DECAF32-DDD2-4BE1-9196-8103F68F7A9B}" srcOrd="0" destOrd="3" presId="urn:microsoft.com/office/officeart/2009/3/layout/StepUpProcess"/>
    <dgm:cxn modelId="{9E826CE5-830E-460C-8C74-BFB76E46ED66}" type="presOf" srcId="{6727564A-6D77-4D5A-A09E-77B3A83B8778}" destId="{B59F32B9-3C8C-4808-8F86-AB08BD9247EC}" srcOrd="0" destOrd="2" presId="urn:microsoft.com/office/officeart/2009/3/layout/StepUpProcess"/>
    <dgm:cxn modelId="{3CFECAE6-DE2B-4ADE-93F3-3614BAE79F90}" type="presOf" srcId="{5F3977E0-0D96-47F0-A643-4211126D25D0}" destId="{5DECAF32-DDD2-4BE1-9196-8103F68F7A9B}" srcOrd="0" destOrd="2" presId="urn:microsoft.com/office/officeart/2009/3/layout/StepUpProcess"/>
    <dgm:cxn modelId="{C016DDE9-9BD0-41C5-AB43-5819395A2E2F}" srcId="{F69D549C-A661-45EE-B89D-AF4C54590024}" destId="{6EA3EF0F-EE1E-4122-9838-B9A50AADC8F9}" srcOrd="2" destOrd="0" parTransId="{75200D61-848A-4A90-8B05-6703201642A8}" sibTransId="{B3AEE961-78CB-494D-B0B8-420E605B09CA}"/>
    <dgm:cxn modelId="{D51ECFEA-F451-470D-8106-4BA5DAA96D44}" srcId="{8CF3AED1-4199-44D0-92E0-14D17F35FFD8}" destId="{1E7E7E04-C5A4-45DE-868F-1E45CCB846A8}" srcOrd="1" destOrd="0" parTransId="{34176DB2-3825-4428-BE87-0E609B43CFB8}" sibTransId="{F71AF952-FF8F-4FF6-A8EA-727AA0C253E6}"/>
    <dgm:cxn modelId="{1C6E50F0-78AF-4320-A2BA-895FB1D4C79E}" srcId="{8CF3AED1-4199-44D0-92E0-14D17F35FFD8}" destId="{76AD3E51-9171-4635-8FB1-5018FEB7D286}" srcOrd="4" destOrd="0" parTransId="{1D881C8C-E828-4AB1-A683-539C4BAA6703}" sibTransId="{6B4F94C3-8A78-4F45-BCE2-7B415CDFB27B}"/>
    <dgm:cxn modelId="{39F783F0-CBA1-4159-B5E3-FB5F9DC68D53}" srcId="{8CF3AED1-4199-44D0-92E0-14D17F35FFD8}" destId="{99E18E40-E8F6-4147-8912-5132C15AB86B}" srcOrd="3" destOrd="0" parTransId="{87DF5DB1-68C2-4BF4-ACD0-F3454CA9DD89}" sibTransId="{B20C0935-3B8B-4F6D-ACFE-7DC9393469E1}"/>
    <dgm:cxn modelId="{187C91FC-7D1B-47B6-BDE6-48910A10492C}" type="presOf" srcId="{B97F7AD8-E8AB-40C1-8BF0-2F0D92083197}" destId="{5DECAF32-DDD2-4BE1-9196-8103F68F7A9B}" srcOrd="0" destOrd="1" presId="urn:microsoft.com/office/officeart/2009/3/layout/StepUpProcess"/>
    <dgm:cxn modelId="{C19C59FE-1481-462F-B781-32D196D5900A}" type="presOf" srcId="{1E7E7E04-C5A4-45DE-868F-1E45CCB846A8}" destId="{5BA2D51A-D104-4729-B7AD-0FA922C7568C}" srcOrd="0" destOrd="0" presId="urn:microsoft.com/office/officeart/2009/3/layout/StepUpProcess"/>
    <dgm:cxn modelId="{17EB7EFE-7590-40A3-917C-A1F91FE1F69D}" type="presOf" srcId="{54EAB35D-C403-4E49-A27D-8AC5901130E4}" destId="{7124B844-85B5-4BAF-B3DA-E18F2701FEED}" srcOrd="0" destOrd="3" presId="urn:microsoft.com/office/officeart/2009/3/layout/StepUpProcess"/>
    <dgm:cxn modelId="{E94C2B73-0B51-4FDA-9681-654D6AE06FAB}" type="presParOf" srcId="{4631F6D9-3246-41A5-9A13-BD0B88DEAD39}" destId="{8B53CFE4-4A99-4D5C-8ECA-9246DB36664A}" srcOrd="0" destOrd="0" presId="urn:microsoft.com/office/officeart/2009/3/layout/StepUpProcess"/>
    <dgm:cxn modelId="{F3E91526-C435-43FF-9847-83A903CA8468}" type="presParOf" srcId="{8B53CFE4-4A99-4D5C-8ECA-9246DB36664A}" destId="{4EB40704-2192-4502-87F7-B2CD7DA83EA8}" srcOrd="0" destOrd="0" presId="urn:microsoft.com/office/officeart/2009/3/layout/StepUpProcess"/>
    <dgm:cxn modelId="{3AD94F7F-B930-4225-9974-84BE317F8403}" type="presParOf" srcId="{8B53CFE4-4A99-4D5C-8ECA-9246DB36664A}" destId="{B59F32B9-3C8C-4808-8F86-AB08BD9247EC}" srcOrd="1" destOrd="0" presId="urn:microsoft.com/office/officeart/2009/3/layout/StepUpProcess"/>
    <dgm:cxn modelId="{2E7AC537-D8B5-458C-AD8B-D934F4A92948}" type="presParOf" srcId="{8B53CFE4-4A99-4D5C-8ECA-9246DB36664A}" destId="{B051114F-CAA4-49FA-8B35-FA6FDC87D15D}" srcOrd="2" destOrd="0" presId="urn:microsoft.com/office/officeart/2009/3/layout/StepUpProcess"/>
    <dgm:cxn modelId="{DB7BBA0E-8993-4FC8-A97A-7E1AB4641D8D}" type="presParOf" srcId="{4631F6D9-3246-41A5-9A13-BD0B88DEAD39}" destId="{61EA6CFE-479D-4878-9585-C429DAA7127B}" srcOrd="1" destOrd="0" presId="urn:microsoft.com/office/officeart/2009/3/layout/StepUpProcess"/>
    <dgm:cxn modelId="{546307C7-50E6-4700-88FE-70F792AAC43E}" type="presParOf" srcId="{61EA6CFE-479D-4878-9585-C429DAA7127B}" destId="{104AC332-51A1-4E4A-9320-0AF4C67015C2}" srcOrd="0" destOrd="0" presId="urn:microsoft.com/office/officeart/2009/3/layout/StepUpProcess"/>
    <dgm:cxn modelId="{DEBD583B-4F70-4F47-BFB6-1F1E3E37B5E9}" type="presParOf" srcId="{4631F6D9-3246-41A5-9A13-BD0B88DEAD39}" destId="{11F1A6D9-BC9A-43BC-BAE2-5B4786A4464F}" srcOrd="2" destOrd="0" presId="urn:microsoft.com/office/officeart/2009/3/layout/StepUpProcess"/>
    <dgm:cxn modelId="{A65561A0-4472-4FB0-A5E1-65BE94BC7E68}" type="presParOf" srcId="{11F1A6D9-BC9A-43BC-BAE2-5B4786A4464F}" destId="{B8E1EE6F-D89E-45D4-9011-458FDA39BF58}" srcOrd="0" destOrd="0" presId="urn:microsoft.com/office/officeart/2009/3/layout/StepUpProcess"/>
    <dgm:cxn modelId="{AADC470A-5268-4470-880C-D53C83485131}" type="presParOf" srcId="{11F1A6D9-BC9A-43BC-BAE2-5B4786A4464F}" destId="{5BA2D51A-D104-4729-B7AD-0FA922C7568C}" srcOrd="1" destOrd="0" presId="urn:microsoft.com/office/officeart/2009/3/layout/StepUpProcess"/>
    <dgm:cxn modelId="{ED87E4F8-5E7C-4B1E-A064-93B63D03D1ED}" type="presParOf" srcId="{11F1A6D9-BC9A-43BC-BAE2-5B4786A4464F}" destId="{7886B498-071B-44C7-9799-B5F6ED573ABB}" srcOrd="2" destOrd="0" presId="urn:microsoft.com/office/officeart/2009/3/layout/StepUpProcess"/>
    <dgm:cxn modelId="{9D9ABFDC-F04E-4183-85F7-E152CBCC36C2}" type="presParOf" srcId="{4631F6D9-3246-41A5-9A13-BD0B88DEAD39}" destId="{8F6A3636-3321-418A-AFF0-948A762DAC10}" srcOrd="3" destOrd="0" presId="urn:microsoft.com/office/officeart/2009/3/layout/StepUpProcess"/>
    <dgm:cxn modelId="{4AE52196-4BB2-45B9-A2B4-1C84C86392A0}" type="presParOf" srcId="{8F6A3636-3321-418A-AFF0-948A762DAC10}" destId="{9E3DEF8F-CDFF-4401-941A-47F61DF1CED7}" srcOrd="0" destOrd="0" presId="urn:microsoft.com/office/officeart/2009/3/layout/StepUpProcess"/>
    <dgm:cxn modelId="{B1419B05-2284-4CE6-B3D4-5D8397CC24E8}" type="presParOf" srcId="{4631F6D9-3246-41A5-9A13-BD0B88DEAD39}" destId="{7ECE6009-1091-4567-B650-8BB6A00A3F69}" srcOrd="4" destOrd="0" presId="urn:microsoft.com/office/officeart/2009/3/layout/StepUpProcess"/>
    <dgm:cxn modelId="{0670BABD-968F-4710-AC42-91A6B2A5C079}" type="presParOf" srcId="{7ECE6009-1091-4567-B650-8BB6A00A3F69}" destId="{CE767F60-2BCC-47EF-B93C-6E4A3E33D6C4}" srcOrd="0" destOrd="0" presId="urn:microsoft.com/office/officeart/2009/3/layout/StepUpProcess"/>
    <dgm:cxn modelId="{FFA55E13-5590-4764-ACBD-0AF246209891}" type="presParOf" srcId="{7ECE6009-1091-4567-B650-8BB6A00A3F69}" destId="{38AA935B-A004-410B-BD1F-B47FC1028D78}" srcOrd="1" destOrd="0" presId="urn:microsoft.com/office/officeart/2009/3/layout/StepUpProcess"/>
    <dgm:cxn modelId="{36148B7D-C0C6-4DB0-AACF-0F5ACC8E5EDC}" type="presParOf" srcId="{7ECE6009-1091-4567-B650-8BB6A00A3F69}" destId="{B40013BB-93A1-40E8-84C1-6D411FD708FB}" srcOrd="2" destOrd="0" presId="urn:microsoft.com/office/officeart/2009/3/layout/StepUpProcess"/>
    <dgm:cxn modelId="{5401BF33-BE6C-4161-83E0-0FD0CF77AE64}" type="presParOf" srcId="{4631F6D9-3246-41A5-9A13-BD0B88DEAD39}" destId="{5F729520-8776-4EAA-8C88-B02749652F7A}" srcOrd="5" destOrd="0" presId="urn:microsoft.com/office/officeart/2009/3/layout/StepUpProcess"/>
    <dgm:cxn modelId="{9FFF1582-1F5A-4876-A58C-04ED8EF7321F}" type="presParOf" srcId="{5F729520-8776-4EAA-8C88-B02749652F7A}" destId="{135EF15C-E4CE-4F7D-AA87-A0BB38D7E7D9}" srcOrd="0" destOrd="0" presId="urn:microsoft.com/office/officeart/2009/3/layout/StepUpProcess"/>
    <dgm:cxn modelId="{24DEE8C3-A2C5-442D-8B93-1BBC1FE27C10}" type="presParOf" srcId="{4631F6D9-3246-41A5-9A13-BD0B88DEAD39}" destId="{DC919D2A-829C-4055-B2EE-9BA653EC377E}" srcOrd="6" destOrd="0" presId="urn:microsoft.com/office/officeart/2009/3/layout/StepUpProcess"/>
    <dgm:cxn modelId="{91973962-6D59-4CC5-B326-C698079D7E70}" type="presParOf" srcId="{DC919D2A-829C-4055-B2EE-9BA653EC377E}" destId="{AA515454-4BFD-474B-8B31-E8AD095C346A}" srcOrd="0" destOrd="0" presId="urn:microsoft.com/office/officeart/2009/3/layout/StepUpProcess"/>
    <dgm:cxn modelId="{867FF5AD-1535-4DA2-8020-0ACD9A5EAF77}" type="presParOf" srcId="{DC919D2A-829C-4055-B2EE-9BA653EC377E}" destId="{5DECAF32-DDD2-4BE1-9196-8103F68F7A9B}" srcOrd="1" destOrd="0" presId="urn:microsoft.com/office/officeart/2009/3/layout/StepUpProcess"/>
    <dgm:cxn modelId="{BFC7AA42-94C6-4C87-99FA-6572FF59FD6D}" type="presParOf" srcId="{DC919D2A-829C-4055-B2EE-9BA653EC377E}" destId="{DD3B9E89-1DC2-4493-BC58-2DADA22E3D4D}" srcOrd="2" destOrd="0" presId="urn:microsoft.com/office/officeart/2009/3/layout/StepUpProcess"/>
    <dgm:cxn modelId="{7D1CA94D-E8D9-4220-93B9-8E48063C8D95}" type="presParOf" srcId="{4631F6D9-3246-41A5-9A13-BD0B88DEAD39}" destId="{27161DD1-01B5-46AB-A758-066C2D902D06}" srcOrd="7" destOrd="0" presId="urn:microsoft.com/office/officeart/2009/3/layout/StepUpProcess"/>
    <dgm:cxn modelId="{E5FE7E2F-3463-4FC8-B2BC-690B00BDA9DD}" type="presParOf" srcId="{27161DD1-01B5-46AB-A758-066C2D902D06}" destId="{E89A3D4C-6B99-4616-BC77-E01D9C80A70E}" srcOrd="0" destOrd="0" presId="urn:microsoft.com/office/officeart/2009/3/layout/StepUpProcess"/>
    <dgm:cxn modelId="{44F02D2E-2C63-49CC-8646-F3A95DF48C16}" type="presParOf" srcId="{4631F6D9-3246-41A5-9A13-BD0B88DEAD39}" destId="{1F025ADC-5FED-4AEC-BA4A-4CFA1521C2D0}" srcOrd="8" destOrd="0" presId="urn:microsoft.com/office/officeart/2009/3/layout/StepUpProcess"/>
    <dgm:cxn modelId="{A23A6129-F4E4-4D29-A7CD-2C002BC72F45}" type="presParOf" srcId="{1F025ADC-5FED-4AEC-BA4A-4CFA1521C2D0}" destId="{05735ABA-3EC9-4712-9723-C48BA724FEF7}" srcOrd="0" destOrd="0" presId="urn:microsoft.com/office/officeart/2009/3/layout/StepUpProcess"/>
    <dgm:cxn modelId="{BEF5F244-A085-418F-858F-7598A9CAD0BD}" type="presParOf" srcId="{1F025ADC-5FED-4AEC-BA4A-4CFA1521C2D0}" destId="{7124B844-85B5-4BAF-B3DA-E18F2701FEE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E88F3-1D5D-4685-8C62-342BC44616DB}">
      <dsp:nvSpPr>
        <dsp:cNvPr id="0" name=""/>
        <dsp:cNvSpPr/>
      </dsp:nvSpPr>
      <dsp:spPr>
        <a:xfrm>
          <a:off x="3726117" y="4784449"/>
          <a:ext cx="317496" cy="302492"/>
        </a:xfrm>
        <a:custGeom>
          <a:avLst/>
          <a:gdLst/>
          <a:ahLst/>
          <a:cxnLst/>
          <a:rect l="0" t="0" r="0" b="0"/>
          <a:pathLst>
            <a:path>
              <a:moveTo>
                <a:pt x="0" y="0"/>
              </a:moveTo>
              <a:lnTo>
                <a:pt x="158748" y="0"/>
              </a:lnTo>
              <a:lnTo>
                <a:pt x="158748" y="302492"/>
              </a:lnTo>
              <a:lnTo>
                <a:pt x="317496" y="302492"/>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3902" y="4924732"/>
        <a:ext cx="21926" cy="21926"/>
      </dsp:txXfrm>
    </dsp:sp>
    <dsp:sp modelId="{EDAD2723-F2BB-48D3-823B-080561B01EC7}">
      <dsp:nvSpPr>
        <dsp:cNvPr id="0" name=""/>
        <dsp:cNvSpPr/>
      </dsp:nvSpPr>
      <dsp:spPr>
        <a:xfrm>
          <a:off x="3726117" y="4481956"/>
          <a:ext cx="317496" cy="302492"/>
        </a:xfrm>
        <a:custGeom>
          <a:avLst/>
          <a:gdLst/>
          <a:ahLst/>
          <a:cxnLst/>
          <a:rect l="0" t="0" r="0" b="0"/>
          <a:pathLst>
            <a:path>
              <a:moveTo>
                <a:pt x="0" y="302492"/>
              </a:moveTo>
              <a:lnTo>
                <a:pt x="158748" y="302492"/>
              </a:lnTo>
              <a:lnTo>
                <a:pt x="158748" y="0"/>
              </a:lnTo>
              <a:lnTo>
                <a:pt x="317496" y="0"/>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73902" y="4622240"/>
        <a:ext cx="21926" cy="21926"/>
      </dsp:txXfrm>
    </dsp:sp>
    <dsp:sp modelId="{B22FE9BF-B7C4-4430-9897-DC1FFE235DA7}">
      <dsp:nvSpPr>
        <dsp:cNvPr id="0" name=""/>
        <dsp:cNvSpPr/>
      </dsp:nvSpPr>
      <dsp:spPr>
        <a:xfrm>
          <a:off x="1437444" y="2717564"/>
          <a:ext cx="317496" cy="2066884"/>
        </a:xfrm>
        <a:custGeom>
          <a:avLst/>
          <a:gdLst/>
          <a:ahLst/>
          <a:cxnLst/>
          <a:rect l="0" t="0" r="0" b="0"/>
          <a:pathLst>
            <a:path>
              <a:moveTo>
                <a:pt x="0" y="0"/>
              </a:moveTo>
              <a:lnTo>
                <a:pt x="158748" y="0"/>
              </a:lnTo>
              <a:lnTo>
                <a:pt x="158748" y="2066884"/>
              </a:lnTo>
              <a:lnTo>
                <a:pt x="317496" y="2066884"/>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43914" y="3698728"/>
        <a:ext cx="104556" cy="104556"/>
      </dsp:txXfrm>
    </dsp:sp>
    <dsp:sp modelId="{150F2135-7294-4D6C-A8C4-35B92F12008D}">
      <dsp:nvSpPr>
        <dsp:cNvPr id="0" name=""/>
        <dsp:cNvSpPr/>
      </dsp:nvSpPr>
      <dsp:spPr>
        <a:xfrm>
          <a:off x="3699987" y="3574478"/>
          <a:ext cx="317496" cy="302492"/>
        </a:xfrm>
        <a:custGeom>
          <a:avLst/>
          <a:gdLst/>
          <a:ahLst/>
          <a:cxnLst/>
          <a:rect l="0" t="0" r="0" b="0"/>
          <a:pathLst>
            <a:path>
              <a:moveTo>
                <a:pt x="0" y="0"/>
              </a:moveTo>
              <a:lnTo>
                <a:pt x="158748" y="0"/>
              </a:lnTo>
              <a:lnTo>
                <a:pt x="158748" y="302492"/>
              </a:lnTo>
              <a:lnTo>
                <a:pt x="317496" y="302492"/>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7772" y="3714761"/>
        <a:ext cx="21926" cy="21926"/>
      </dsp:txXfrm>
    </dsp:sp>
    <dsp:sp modelId="{4FADDC93-8863-4CF2-91B1-87B0069CD627}">
      <dsp:nvSpPr>
        <dsp:cNvPr id="0" name=""/>
        <dsp:cNvSpPr/>
      </dsp:nvSpPr>
      <dsp:spPr>
        <a:xfrm>
          <a:off x="3699987" y="3271985"/>
          <a:ext cx="317496" cy="302492"/>
        </a:xfrm>
        <a:custGeom>
          <a:avLst/>
          <a:gdLst/>
          <a:ahLst/>
          <a:cxnLst/>
          <a:rect l="0" t="0" r="0" b="0"/>
          <a:pathLst>
            <a:path>
              <a:moveTo>
                <a:pt x="0" y="302492"/>
              </a:moveTo>
              <a:lnTo>
                <a:pt x="158748" y="302492"/>
              </a:lnTo>
              <a:lnTo>
                <a:pt x="158748" y="0"/>
              </a:lnTo>
              <a:lnTo>
                <a:pt x="317496" y="0"/>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47772" y="3412268"/>
        <a:ext cx="21926" cy="21926"/>
      </dsp:txXfrm>
    </dsp:sp>
    <dsp:sp modelId="{9D7FF79A-6D8A-4859-8B54-BF4964930C0F}">
      <dsp:nvSpPr>
        <dsp:cNvPr id="0" name=""/>
        <dsp:cNvSpPr/>
      </dsp:nvSpPr>
      <dsp:spPr>
        <a:xfrm>
          <a:off x="1437444" y="2717564"/>
          <a:ext cx="317496" cy="856913"/>
        </a:xfrm>
        <a:custGeom>
          <a:avLst/>
          <a:gdLst/>
          <a:ahLst/>
          <a:cxnLst/>
          <a:rect l="0" t="0" r="0" b="0"/>
          <a:pathLst>
            <a:path>
              <a:moveTo>
                <a:pt x="0" y="0"/>
              </a:moveTo>
              <a:lnTo>
                <a:pt x="158748" y="0"/>
              </a:lnTo>
              <a:lnTo>
                <a:pt x="158748" y="856913"/>
              </a:lnTo>
              <a:lnTo>
                <a:pt x="317496" y="856913"/>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3346" y="3123175"/>
        <a:ext cx="45692" cy="45692"/>
      </dsp:txXfrm>
    </dsp:sp>
    <dsp:sp modelId="{6E23B5E6-76E3-4316-8321-0587532B0224}">
      <dsp:nvSpPr>
        <dsp:cNvPr id="0" name=""/>
        <dsp:cNvSpPr/>
      </dsp:nvSpPr>
      <dsp:spPr>
        <a:xfrm>
          <a:off x="3664666" y="2364507"/>
          <a:ext cx="317496" cy="302492"/>
        </a:xfrm>
        <a:custGeom>
          <a:avLst/>
          <a:gdLst/>
          <a:ahLst/>
          <a:cxnLst/>
          <a:rect l="0" t="0" r="0" b="0"/>
          <a:pathLst>
            <a:path>
              <a:moveTo>
                <a:pt x="0" y="0"/>
              </a:moveTo>
              <a:lnTo>
                <a:pt x="158748" y="0"/>
              </a:lnTo>
              <a:lnTo>
                <a:pt x="158748" y="302492"/>
              </a:lnTo>
              <a:lnTo>
                <a:pt x="317496" y="302492"/>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12451" y="2504790"/>
        <a:ext cx="21926" cy="21926"/>
      </dsp:txXfrm>
    </dsp:sp>
    <dsp:sp modelId="{E687E57B-66CE-4984-A720-26747A8B0864}">
      <dsp:nvSpPr>
        <dsp:cNvPr id="0" name=""/>
        <dsp:cNvSpPr/>
      </dsp:nvSpPr>
      <dsp:spPr>
        <a:xfrm>
          <a:off x="3664666" y="2062014"/>
          <a:ext cx="317496" cy="302492"/>
        </a:xfrm>
        <a:custGeom>
          <a:avLst/>
          <a:gdLst/>
          <a:ahLst/>
          <a:cxnLst/>
          <a:rect l="0" t="0" r="0" b="0"/>
          <a:pathLst>
            <a:path>
              <a:moveTo>
                <a:pt x="0" y="302492"/>
              </a:moveTo>
              <a:lnTo>
                <a:pt x="158748" y="302492"/>
              </a:lnTo>
              <a:lnTo>
                <a:pt x="158748" y="0"/>
              </a:lnTo>
              <a:lnTo>
                <a:pt x="317496" y="0"/>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12451" y="2202297"/>
        <a:ext cx="21926" cy="21926"/>
      </dsp:txXfrm>
    </dsp:sp>
    <dsp:sp modelId="{4B883A00-6462-42C3-B779-DC428D173A1E}">
      <dsp:nvSpPr>
        <dsp:cNvPr id="0" name=""/>
        <dsp:cNvSpPr/>
      </dsp:nvSpPr>
      <dsp:spPr>
        <a:xfrm>
          <a:off x="1437444" y="2364507"/>
          <a:ext cx="317496" cy="353057"/>
        </a:xfrm>
        <a:custGeom>
          <a:avLst/>
          <a:gdLst/>
          <a:ahLst/>
          <a:cxnLst/>
          <a:rect l="0" t="0" r="0" b="0"/>
          <a:pathLst>
            <a:path>
              <a:moveTo>
                <a:pt x="0" y="353057"/>
              </a:moveTo>
              <a:lnTo>
                <a:pt x="158748" y="353057"/>
              </a:lnTo>
              <a:lnTo>
                <a:pt x="158748" y="0"/>
              </a:lnTo>
              <a:lnTo>
                <a:pt x="317496"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84322" y="2529165"/>
        <a:ext cx="23740" cy="23740"/>
      </dsp:txXfrm>
    </dsp:sp>
    <dsp:sp modelId="{8E392C3E-D7AD-4E8E-8A17-2BCCA5E27054}">
      <dsp:nvSpPr>
        <dsp:cNvPr id="0" name=""/>
        <dsp:cNvSpPr/>
      </dsp:nvSpPr>
      <dsp:spPr>
        <a:xfrm>
          <a:off x="3716910" y="852043"/>
          <a:ext cx="317496" cy="604985"/>
        </a:xfrm>
        <a:custGeom>
          <a:avLst/>
          <a:gdLst/>
          <a:ahLst/>
          <a:cxnLst/>
          <a:rect l="0" t="0" r="0" b="0"/>
          <a:pathLst>
            <a:path>
              <a:moveTo>
                <a:pt x="0" y="0"/>
              </a:moveTo>
              <a:lnTo>
                <a:pt x="158748" y="0"/>
              </a:lnTo>
              <a:lnTo>
                <a:pt x="158748" y="604985"/>
              </a:lnTo>
              <a:lnTo>
                <a:pt x="317496" y="604985"/>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58577" y="1137455"/>
        <a:ext cx="34161" cy="34161"/>
      </dsp:txXfrm>
    </dsp:sp>
    <dsp:sp modelId="{2937F07C-F4F4-4F21-8C04-FBCD0E1589D8}">
      <dsp:nvSpPr>
        <dsp:cNvPr id="0" name=""/>
        <dsp:cNvSpPr/>
      </dsp:nvSpPr>
      <dsp:spPr>
        <a:xfrm>
          <a:off x="3716910" y="806323"/>
          <a:ext cx="317496" cy="91440"/>
        </a:xfrm>
        <a:custGeom>
          <a:avLst/>
          <a:gdLst/>
          <a:ahLst/>
          <a:cxnLst/>
          <a:rect l="0" t="0" r="0" b="0"/>
          <a:pathLst>
            <a:path>
              <a:moveTo>
                <a:pt x="0" y="45720"/>
              </a:moveTo>
              <a:lnTo>
                <a:pt x="317496" y="45720"/>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67721" y="844105"/>
        <a:ext cx="15874" cy="15874"/>
      </dsp:txXfrm>
    </dsp:sp>
    <dsp:sp modelId="{E01F3424-FCDC-4A75-A68C-4166DDF3FC92}">
      <dsp:nvSpPr>
        <dsp:cNvPr id="0" name=""/>
        <dsp:cNvSpPr/>
      </dsp:nvSpPr>
      <dsp:spPr>
        <a:xfrm>
          <a:off x="3716910" y="247057"/>
          <a:ext cx="317496" cy="604985"/>
        </a:xfrm>
        <a:custGeom>
          <a:avLst/>
          <a:gdLst/>
          <a:ahLst/>
          <a:cxnLst/>
          <a:rect l="0" t="0" r="0" b="0"/>
          <a:pathLst>
            <a:path>
              <a:moveTo>
                <a:pt x="0" y="604985"/>
              </a:moveTo>
              <a:lnTo>
                <a:pt x="158748" y="604985"/>
              </a:lnTo>
              <a:lnTo>
                <a:pt x="158748" y="0"/>
              </a:lnTo>
              <a:lnTo>
                <a:pt x="317496" y="0"/>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58577" y="532469"/>
        <a:ext cx="34161" cy="34161"/>
      </dsp:txXfrm>
    </dsp:sp>
    <dsp:sp modelId="{1D46615F-8336-4764-9217-2242A6AF8B34}">
      <dsp:nvSpPr>
        <dsp:cNvPr id="0" name=""/>
        <dsp:cNvSpPr/>
      </dsp:nvSpPr>
      <dsp:spPr>
        <a:xfrm>
          <a:off x="1437444" y="852043"/>
          <a:ext cx="317496" cy="1865521"/>
        </a:xfrm>
        <a:custGeom>
          <a:avLst/>
          <a:gdLst/>
          <a:ahLst/>
          <a:cxnLst/>
          <a:rect l="0" t="0" r="0" b="0"/>
          <a:pathLst>
            <a:path>
              <a:moveTo>
                <a:pt x="0" y="1865521"/>
              </a:moveTo>
              <a:lnTo>
                <a:pt x="158748" y="1865521"/>
              </a:lnTo>
              <a:lnTo>
                <a:pt x="158748" y="0"/>
              </a:lnTo>
              <a:lnTo>
                <a:pt x="317496"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548884" y="1737495"/>
        <a:ext cx="94617" cy="94617"/>
      </dsp:txXfrm>
    </dsp:sp>
    <dsp:sp modelId="{92F1A21F-E9D8-452E-A917-FDE302B8335A}">
      <dsp:nvSpPr>
        <dsp:cNvPr id="0" name=""/>
        <dsp:cNvSpPr/>
      </dsp:nvSpPr>
      <dsp:spPr>
        <a:xfrm rot="16200000">
          <a:off x="-293428" y="2260345"/>
          <a:ext cx="2547307" cy="914438"/>
        </a:xfrm>
        <a:prstGeom prst="rect">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Documentation Manuals</a:t>
          </a:r>
        </a:p>
      </dsp:txBody>
      <dsp:txXfrm>
        <a:off x="-293428" y="2260345"/>
        <a:ext cx="2547307" cy="914438"/>
      </dsp:txXfrm>
    </dsp:sp>
    <dsp:sp modelId="{F8653A1E-EBEB-4AC4-B264-0730BF0C944F}">
      <dsp:nvSpPr>
        <dsp:cNvPr id="0" name=""/>
        <dsp:cNvSpPr/>
      </dsp:nvSpPr>
      <dsp:spPr>
        <a:xfrm>
          <a:off x="1754941" y="408685"/>
          <a:ext cx="1961969" cy="886715"/>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Analysis / Specification</a:t>
          </a:r>
        </a:p>
      </dsp:txBody>
      <dsp:txXfrm>
        <a:off x="1754941" y="408685"/>
        <a:ext cx="1961969" cy="886715"/>
      </dsp:txXfrm>
    </dsp:sp>
    <dsp:sp modelId="{B5486934-B287-42A2-90A4-ABF60FE364ED}">
      <dsp:nvSpPr>
        <dsp:cNvPr id="0" name=""/>
        <dsp:cNvSpPr/>
      </dsp:nvSpPr>
      <dsp:spPr>
        <a:xfrm>
          <a:off x="4034406" y="5063"/>
          <a:ext cx="3031202" cy="48398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Formal Specification</a:t>
          </a:r>
        </a:p>
      </dsp:txBody>
      <dsp:txXfrm>
        <a:off x="4034406" y="5063"/>
        <a:ext cx="3031202" cy="483988"/>
      </dsp:txXfrm>
    </dsp:sp>
    <dsp:sp modelId="{2944DF86-AF8E-4F3E-BADB-FC861DE0BA5E}">
      <dsp:nvSpPr>
        <dsp:cNvPr id="0" name=""/>
        <dsp:cNvSpPr/>
      </dsp:nvSpPr>
      <dsp:spPr>
        <a:xfrm>
          <a:off x="4034406" y="610048"/>
          <a:ext cx="3031202" cy="48398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Context Diagram</a:t>
          </a:r>
        </a:p>
      </dsp:txBody>
      <dsp:txXfrm>
        <a:off x="4034406" y="610048"/>
        <a:ext cx="3031202" cy="483988"/>
      </dsp:txXfrm>
    </dsp:sp>
    <dsp:sp modelId="{628A0B93-3C58-4547-A555-E834106C2E9D}">
      <dsp:nvSpPr>
        <dsp:cNvPr id="0" name=""/>
        <dsp:cNvSpPr/>
      </dsp:nvSpPr>
      <dsp:spPr>
        <a:xfrm>
          <a:off x="4034406" y="1215034"/>
          <a:ext cx="3031202" cy="48398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Data Flow Diagram</a:t>
          </a:r>
        </a:p>
      </dsp:txBody>
      <dsp:txXfrm>
        <a:off x="4034406" y="1215034"/>
        <a:ext cx="3031202" cy="483988"/>
      </dsp:txXfrm>
    </dsp:sp>
    <dsp:sp modelId="{F4E74507-74B1-4817-A2D1-8BFF09BCADF2}">
      <dsp:nvSpPr>
        <dsp:cNvPr id="0" name=""/>
        <dsp:cNvSpPr/>
      </dsp:nvSpPr>
      <dsp:spPr>
        <a:xfrm>
          <a:off x="1754941" y="2122512"/>
          <a:ext cx="1909725" cy="48398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Design</a:t>
          </a:r>
        </a:p>
      </dsp:txBody>
      <dsp:txXfrm>
        <a:off x="1754941" y="2122512"/>
        <a:ext cx="1909725" cy="483988"/>
      </dsp:txXfrm>
    </dsp:sp>
    <dsp:sp modelId="{7DE10E95-FBC8-4636-8419-E6C557AE7AC2}">
      <dsp:nvSpPr>
        <dsp:cNvPr id="0" name=""/>
        <dsp:cNvSpPr/>
      </dsp:nvSpPr>
      <dsp:spPr>
        <a:xfrm>
          <a:off x="3982162" y="1820020"/>
          <a:ext cx="3031202" cy="48398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Flow Charts</a:t>
          </a:r>
        </a:p>
      </dsp:txBody>
      <dsp:txXfrm>
        <a:off x="3982162" y="1820020"/>
        <a:ext cx="3031202" cy="483988"/>
      </dsp:txXfrm>
    </dsp:sp>
    <dsp:sp modelId="{C0AF9243-3C60-4855-A0E3-746DF5DE5E3E}">
      <dsp:nvSpPr>
        <dsp:cNvPr id="0" name=""/>
        <dsp:cNvSpPr/>
      </dsp:nvSpPr>
      <dsp:spPr>
        <a:xfrm>
          <a:off x="3982162" y="2425005"/>
          <a:ext cx="3031202" cy="48398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ER Diagram</a:t>
          </a:r>
        </a:p>
      </dsp:txBody>
      <dsp:txXfrm>
        <a:off x="3982162" y="2425005"/>
        <a:ext cx="3031202" cy="483988"/>
      </dsp:txXfrm>
    </dsp:sp>
    <dsp:sp modelId="{E9B0F345-1C8E-48AB-8C43-52B8E9FA6629}">
      <dsp:nvSpPr>
        <dsp:cNvPr id="0" name=""/>
        <dsp:cNvSpPr/>
      </dsp:nvSpPr>
      <dsp:spPr>
        <a:xfrm>
          <a:off x="1754941" y="3332484"/>
          <a:ext cx="1945046" cy="48398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Implementation</a:t>
          </a:r>
        </a:p>
      </dsp:txBody>
      <dsp:txXfrm>
        <a:off x="1754941" y="3332484"/>
        <a:ext cx="1945046" cy="483988"/>
      </dsp:txXfrm>
    </dsp:sp>
    <dsp:sp modelId="{00C6C5AD-6C19-401A-A74F-37AD50FE8B9C}">
      <dsp:nvSpPr>
        <dsp:cNvPr id="0" name=""/>
        <dsp:cNvSpPr/>
      </dsp:nvSpPr>
      <dsp:spPr>
        <a:xfrm>
          <a:off x="4017484" y="3029991"/>
          <a:ext cx="3031202" cy="48398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Source Code Listings</a:t>
          </a:r>
        </a:p>
      </dsp:txBody>
      <dsp:txXfrm>
        <a:off x="4017484" y="3029991"/>
        <a:ext cx="3031202" cy="483988"/>
      </dsp:txXfrm>
    </dsp:sp>
    <dsp:sp modelId="{25D51DEB-94EC-435A-A737-1269B4C4AB33}">
      <dsp:nvSpPr>
        <dsp:cNvPr id="0" name=""/>
        <dsp:cNvSpPr/>
      </dsp:nvSpPr>
      <dsp:spPr>
        <a:xfrm>
          <a:off x="4017484" y="3634976"/>
          <a:ext cx="3031202" cy="48398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Cross-Reference Listings</a:t>
          </a:r>
        </a:p>
      </dsp:txBody>
      <dsp:txXfrm>
        <a:off x="4017484" y="3634976"/>
        <a:ext cx="3031202" cy="483988"/>
      </dsp:txXfrm>
    </dsp:sp>
    <dsp:sp modelId="{5157F57A-99A6-411A-A4BA-6253CC311305}">
      <dsp:nvSpPr>
        <dsp:cNvPr id="0" name=""/>
        <dsp:cNvSpPr/>
      </dsp:nvSpPr>
      <dsp:spPr>
        <a:xfrm>
          <a:off x="1754941" y="4542455"/>
          <a:ext cx="1971176" cy="483988"/>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Testing</a:t>
          </a:r>
        </a:p>
      </dsp:txBody>
      <dsp:txXfrm>
        <a:off x="1754941" y="4542455"/>
        <a:ext cx="1971176" cy="483988"/>
      </dsp:txXfrm>
    </dsp:sp>
    <dsp:sp modelId="{E13CEBCD-BD24-432E-AE93-811DECD004C9}">
      <dsp:nvSpPr>
        <dsp:cNvPr id="0" name=""/>
        <dsp:cNvSpPr/>
      </dsp:nvSpPr>
      <dsp:spPr>
        <a:xfrm>
          <a:off x="4043614" y="4239962"/>
          <a:ext cx="3031202" cy="48398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Test Data</a:t>
          </a:r>
        </a:p>
      </dsp:txBody>
      <dsp:txXfrm>
        <a:off x="4043614" y="4239962"/>
        <a:ext cx="3031202" cy="483988"/>
      </dsp:txXfrm>
    </dsp:sp>
    <dsp:sp modelId="{898D21F6-50AF-4D2C-8DF0-43FADF198C58}">
      <dsp:nvSpPr>
        <dsp:cNvPr id="0" name=""/>
        <dsp:cNvSpPr/>
      </dsp:nvSpPr>
      <dsp:spPr>
        <a:xfrm>
          <a:off x="4043614" y="4844948"/>
          <a:ext cx="3031202" cy="48398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Test Results</a:t>
          </a:r>
        </a:p>
      </dsp:txBody>
      <dsp:txXfrm>
        <a:off x="4043614" y="4844948"/>
        <a:ext cx="3031202" cy="483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862C8-FE6E-4829-8278-8B14293C5310}">
      <dsp:nvSpPr>
        <dsp:cNvPr id="0" name=""/>
        <dsp:cNvSpPr/>
      </dsp:nvSpPr>
      <dsp:spPr>
        <a:xfrm>
          <a:off x="2703225" y="2021386"/>
          <a:ext cx="291868" cy="1881371"/>
        </a:xfrm>
        <a:custGeom>
          <a:avLst/>
          <a:gdLst/>
          <a:ahLst/>
          <a:cxnLst/>
          <a:rect l="0" t="0" r="0" b="0"/>
          <a:pathLst>
            <a:path>
              <a:moveTo>
                <a:pt x="0" y="0"/>
              </a:moveTo>
              <a:lnTo>
                <a:pt x="0" y="1881371"/>
              </a:lnTo>
              <a:lnTo>
                <a:pt x="291868" y="1881371"/>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F6626-D006-4108-98D0-0AD2BC842583}">
      <dsp:nvSpPr>
        <dsp:cNvPr id="0" name=""/>
        <dsp:cNvSpPr/>
      </dsp:nvSpPr>
      <dsp:spPr>
        <a:xfrm>
          <a:off x="2703225" y="2021386"/>
          <a:ext cx="258175" cy="605878"/>
        </a:xfrm>
        <a:custGeom>
          <a:avLst/>
          <a:gdLst/>
          <a:ahLst/>
          <a:cxnLst/>
          <a:rect l="0" t="0" r="0" b="0"/>
          <a:pathLst>
            <a:path>
              <a:moveTo>
                <a:pt x="0" y="0"/>
              </a:moveTo>
              <a:lnTo>
                <a:pt x="0" y="605878"/>
              </a:lnTo>
              <a:lnTo>
                <a:pt x="258175" y="605878"/>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7EDE16-2FB6-46DC-B4C0-9CDAB66357DF}">
      <dsp:nvSpPr>
        <dsp:cNvPr id="0" name=""/>
        <dsp:cNvSpPr/>
      </dsp:nvSpPr>
      <dsp:spPr>
        <a:xfrm>
          <a:off x="2418314" y="737216"/>
          <a:ext cx="1004896" cy="292930"/>
        </a:xfrm>
        <a:custGeom>
          <a:avLst/>
          <a:gdLst/>
          <a:ahLst/>
          <a:cxnLst/>
          <a:rect l="0" t="0" r="0" b="0"/>
          <a:pathLst>
            <a:path>
              <a:moveTo>
                <a:pt x="0" y="0"/>
              </a:moveTo>
              <a:lnTo>
                <a:pt x="0" y="138578"/>
              </a:lnTo>
              <a:lnTo>
                <a:pt x="1004896" y="138578"/>
              </a:lnTo>
              <a:lnTo>
                <a:pt x="1004896" y="29293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8A3DEF-9705-4F0E-842C-DD7B8B4BB4C1}">
      <dsp:nvSpPr>
        <dsp:cNvPr id="0" name=""/>
        <dsp:cNvSpPr/>
      </dsp:nvSpPr>
      <dsp:spPr>
        <a:xfrm>
          <a:off x="593313" y="1959726"/>
          <a:ext cx="216166" cy="2487779"/>
        </a:xfrm>
        <a:custGeom>
          <a:avLst/>
          <a:gdLst/>
          <a:ahLst/>
          <a:cxnLst/>
          <a:rect l="0" t="0" r="0" b="0"/>
          <a:pathLst>
            <a:path>
              <a:moveTo>
                <a:pt x="0" y="0"/>
              </a:moveTo>
              <a:lnTo>
                <a:pt x="0" y="2487779"/>
              </a:lnTo>
              <a:lnTo>
                <a:pt x="216166" y="2487779"/>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269431-C6FF-4348-8EDF-4239A749B8B5}">
      <dsp:nvSpPr>
        <dsp:cNvPr id="0" name=""/>
        <dsp:cNvSpPr/>
      </dsp:nvSpPr>
      <dsp:spPr>
        <a:xfrm>
          <a:off x="593313" y="1959726"/>
          <a:ext cx="184620" cy="1463566"/>
        </a:xfrm>
        <a:custGeom>
          <a:avLst/>
          <a:gdLst/>
          <a:ahLst/>
          <a:cxnLst/>
          <a:rect l="0" t="0" r="0" b="0"/>
          <a:pathLst>
            <a:path>
              <a:moveTo>
                <a:pt x="0" y="0"/>
              </a:moveTo>
              <a:lnTo>
                <a:pt x="0" y="1463566"/>
              </a:lnTo>
              <a:lnTo>
                <a:pt x="184620" y="1463566"/>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4FF3A8-9B89-4D04-9F8E-384587FA56C8}">
      <dsp:nvSpPr>
        <dsp:cNvPr id="0" name=""/>
        <dsp:cNvSpPr/>
      </dsp:nvSpPr>
      <dsp:spPr>
        <a:xfrm>
          <a:off x="593313" y="1959726"/>
          <a:ext cx="184620" cy="548595"/>
        </a:xfrm>
        <a:custGeom>
          <a:avLst/>
          <a:gdLst/>
          <a:ahLst/>
          <a:cxnLst/>
          <a:rect l="0" t="0" r="0" b="0"/>
          <a:pathLst>
            <a:path>
              <a:moveTo>
                <a:pt x="0" y="0"/>
              </a:moveTo>
              <a:lnTo>
                <a:pt x="0" y="548595"/>
              </a:lnTo>
              <a:lnTo>
                <a:pt x="184620" y="548595"/>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F4C78C-DD53-418F-AD70-3F36F63CA67C}">
      <dsp:nvSpPr>
        <dsp:cNvPr id="0" name=""/>
        <dsp:cNvSpPr/>
      </dsp:nvSpPr>
      <dsp:spPr>
        <a:xfrm>
          <a:off x="1355881" y="737216"/>
          <a:ext cx="1062432" cy="277156"/>
        </a:xfrm>
        <a:custGeom>
          <a:avLst/>
          <a:gdLst/>
          <a:ahLst/>
          <a:cxnLst/>
          <a:rect l="0" t="0" r="0" b="0"/>
          <a:pathLst>
            <a:path>
              <a:moveTo>
                <a:pt x="1062432" y="0"/>
              </a:moveTo>
              <a:lnTo>
                <a:pt x="1062432" y="122805"/>
              </a:lnTo>
              <a:lnTo>
                <a:pt x="0" y="122805"/>
              </a:lnTo>
              <a:lnTo>
                <a:pt x="0" y="277156"/>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3E8507-6FD7-4782-B294-0303BA892938}">
      <dsp:nvSpPr>
        <dsp:cNvPr id="0" name=""/>
        <dsp:cNvSpPr/>
      </dsp:nvSpPr>
      <dsp:spPr>
        <a:xfrm>
          <a:off x="778158" y="2208"/>
          <a:ext cx="3280312" cy="735008"/>
        </a:xfrm>
        <a:prstGeom prst="rect">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Documentation Manuals</a:t>
          </a:r>
        </a:p>
      </dsp:txBody>
      <dsp:txXfrm>
        <a:off x="778158" y="2208"/>
        <a:ext cx="3280312" cy="735008"/>
      </dsp:txXfrm>
    </dsp:sp>
    <dsp:sp modelId="{2CF1059E-E045-4E39-AE9D-EBACDF9C7039}">
      <dsp:nvSpPr>
        <dsp:cNvPr id="0" name=""/>
        <dsp:cNvSpPr/>
      </dsp:nvSpPr>
      <dsp:spPr>
        <a:xfrm>
          <a:off x="402671" y="1014373"/>
          <a:ext cx="1906420" cy="945353"/>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User Manuals</a:t>
          </a:r>
        </a:p>
      </dsp:txBody>
      <dsp:txXfrm>
        <a:off x="402671" y="1014373"/>
        <a:ext cx="1906420" cy="945353"/>
      </dsp:txXfrm>
    </dsp:sp>
    <dsp:sp modelId="{94F04F66-635C-486F-A8A4-6CF8B5840C1D}">
      <dsp:nvSpPr>
        <dsp:cNvPr id="0" name=""/>
        <dsp:cNvSpPr/>
      </dsp:nvSpPr>
      <dsp:spPr>
        <a:xfrm>
          <a:off x="777933" y="2182853"/>
          <a:ext cx="1547898" cy="650938"/>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System Overview</a:t>
          </a:r>
        </a:p>
      </dsp:txBody>
      <dsp:txXfrm>
        <a:off x="777933" y="2182853"/>
        <a:ext cx="1547898" cy="650938"/>
      </dsp:txXfrm>
    </dsp:sp>
    <dsp:sp modelId="{F5F5D005-6205-41A4-9535-4ACA27860FAF}">
      <dsp:nvSpPr>
        <dsp:cNvPr id="0" name=""/>
        <dsp:cNvSpPr/>
      </dsp:nvSpPr>
      <dsp:spPr>
        <a:xfrm>
          <a:off x="777933" y="2953215"/>
          <a:ext cx="1604258" cy="940156"/>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Beginner’s Guide Tutorials</a:t>
          </a:r>
        </a:p>
      </dsp:txBody>
      <dsp:txXfrm>
        <a:off x="777933" y="2953215"/>
        <a:ext cx="1604258" cy="940156"/>
      </dsp:txXfrm>
    </dsp:sp>
    <dsp:sp modelId="{F9477249-24BC-449A-8D53-1DF8F3E5D5C6}">
      <dsp:nvSpPr>
        <dsp:cNvPr id="0" name=""/>
        <dsp:cNvSpPr/>
      </dsp:nvSpPr>
      <dsp:spPr>
        <a:xfrm>
          <a:off x="809480" y="4028569"/>
          <a:ext cx="1548985" cy="837872"/>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Reference Guide</a:t>
          </a:r>
        </a:p>
      </dsp:txBody>
      <dsp:txXfrm>
        <a:off x="809480" y="4028569"/>
        <a:ext cx="1548985" cy="837872"/>
      </dsp:txXfrm>
    </dsp:sp>
    <dsp:sp modelId="{459AA903-79B6-4D03-9537-8D19209ED339}">
      <dsp:nvSpPr>
        <dsp:cNvPr id="0" name=""/>
        <dsp:cNvSpPr/>
      </dsp:nvSpPr>
      <dsp:spPr>
        <a:xfrm>
          <a:off x="2523229" y="1030147"/>
          <a:ext cx="1799961" cy="991239"/>
        </a:xfrm>
        <a:prstGeom prst="rect">
          <a:avLst/>
        </a:prstGeom>
        <a:solidFill>
          <a:schemeClr val="accent6">
            <a:alpha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Operational Manuals</a:t>
          </a:r>
        </a:p>
      </dsp:txBody>
      <dsp:txXfrm>
        <a:off x="2523229" y="1030147"/>
        <a:ext cx="1799961" cy="991239"/>
      </dsp:txXfrm>
    </dsp:sp>
    <dsp:sp modelId="{EF458A22-E474-4580-B47F-69C9DFB55BC2}">
      <dsp:nvSpPr>
        <dsp:cNvPr id="0" name=""/>
        <dsp:cNvSpPr/>
      </dsp:nvSpPr>
      <dsp:spPr>
        <a:xfrm>
          <a:off x="2961401" y="2260632"/>
          <a:ext cx="1760565" cy="733266"/>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Installation Guide</a:t>
          </a:r>
        </a:p>
      </dsp:txBody>
      <dsp:txXfrm>
        <a:off x="2961401" y="2260632"/>
        <a:ext cx="1760565" cy="733266"/>
      </dsp:txXfrm>
    </dsp:sp>
    <dsp:sp modelId="{90522C66-3C20-43F1-8F4F-CB061FE28FF1}">
      <dsp:nvSpPr>
        <dsp:cNvPr id="0" name=""/>
        <dsp:cNvSpPr/>
      </dsp:nvSpPr>
      <dsp:spPr>
        <a:xfrm>
          <a:off x="2995093" y="3301837"/>
          <a:ext cx="1730753" cy="1201841"/>
        </a:xfrm>
        <a:prstGeom prst="rect">
          <a:avLst/>
        </a:prstGeom>
        <a:solidFill>
          <a:schemeClr val="lt1"/>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System Administration Guide</a:t>
          </a:r>
        </a:p>
      </dsp:txBody>
      <dsp:txXfrm>
        <a:off x="2995093" y="3301837"/>
        <a:ext cx="1730753" cy="12018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B40704-2192-4502-87F7-B2CD7DA83EA8}">
      <dsp:nvSpPr>
        <dsp:cNvPr id="0" name=""/>
        <dsp:cNvSpPr/>
      </dsp:nvSpPr>
      <dsp:spPr>
        <a:xfrm rot="10800000">
          <a:off x="9669252" y="2368597"/>
          <a:ext cx="2098901" cy="1258853"/>
        </a:xfrm>
        <a:prstGeom prst="corner">
          <a:avLst>
            <a:gd name="adj1" fmla="val 16120"/>
            <a:gd name="adj2" fmla="val 1611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59F32B9-3C8C-4808-8F86-AB08BD9247EC}">
      <dsp:nvSpPr>
        <dsp:cNvPr id="0" name=""/>
        <dsp:cNvSpPr/>
      </dsp:nvSpPr>
      <dsp:spPr>
        <a:xfrm>
          <a:off x="9665055" y="2576537"/>
          <a:ext cx="1893209" cy="165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Deployment</a:t>
          </a:r>
        </a:p>
        <a:p>
          <a:pPr marL="228600" lvl="1" indent="-228600" algn="l" defTabSz="933450">
            <a:lnSpc>
              <a:spcPct val="90000"/>
            </a:lnSpc>
            <a:spcBef>
              <a:spcPct val="0"/>
            </a:spcBef>
            <a:spcAft>
              <a:spcPct val="15000"/>
            </a:spcAft>
            <a:buChar char="•"/>
          </a:pPr>
          <a:r>
            <a:rPr lang="en-US" sz="2100" kern="1200" dirty="0"/>
            <a:t>Delivery</a:t>
          </a:r>
        </a:p>
        <a:p>
          <a:pPr marL="228600" lvl="1" indent="-228600" algn="l" defTabSz="933450">
            <a:lnSpc>
              <a:spcPct val="90000"/>
            </a:lnSpc>
            <a:spcBef>
              <a:spcPct val="0"/>
            </a:spcBef>
            <a:spcAft>
              <a:spcPct val="15000"/>
            </a:spcAft>
            <a:buChar char="•"/>
          </a:pPr>
          <a:r>
            <a:rPr lang="en-US" sz="2100" kern="1200" dirty="0"/>
            <a:t>Support</a:t>
          </a:r>
        </a:p>
        <a:p>
          <a:pPr marL="228600" lvl="1" indent="-228600" algn="l" defTabSz="933450">
            <a:lnSpc>
              <a:spcPct val="90000"/>
            </a:lnSpc>
            <a:spcBef>
              <a:spcPct val="0"/>
            </a:spcBef>
            <a:spcAft>
              <a:spcPct val="15000"/>
            </a:spcAft>
            <a:buChar char="•"/>
          </a:pPr>
          <a:r>
            <a:rPr lang="en-US" sz="2100" kern="1200" dirty="0"/>
            <a:t>Feedback</a:t>
          </a:r>
        </a:p>
      </dsp:txBody>
      <dsp:txXfrm>
        <a:off x="9665055" y="2576537"/>
        <a:ext cx="1893209" cy="1657669"/>
      </dsp:txXfrm>
    </dsp:sp>
    <dsp:sp modelId="{B051114F-CAA4-49FA-8B35-FA6FDC87D15D}">
      <dsp:nvSpPr>
        <dsp:cNvPr id="0" name=""/>
        <dsp:cNvSpPr/>
      </dsp:nvSpPr>
      <dsp:spPr>
        <a:xfrm rot="5400000">
          <a:off x="9665055" y="1796458"/>
          <a:ext cx="356813" cy="356813"/>
        </a:xfrm>
        <a:prstGeom prst="triangle">
          <a:avLst>
            <a:gd name="adj" fmla="val 100000"/>
          </a:avLst>
        </a:prstGeom>
        <a:gradFill rotWithShape="0">
          <a:gsLst>
            <a:gs pos="0">
              <a:schemeClr val="accent5">
                <a:hueOff val="-255932"/>
                <a:satOff val="-5166"/>
                <a:lumOff val="-392"/>
                <a:alphaOff val="0"/>
                <a:satMod val="103000"/>
                <a:lumMod val="102000"/>
                <a:tint val="94000"/>
              </a:schemeClr>
            </a:gs>
            <a:gs pos="50000">
              <a:schemeClr val="accent5">
                <a:hueOff val="-255932"/>
                <a:satOff val="-5166"/>
                <a:lumOff val="-392"/>
                <a:alphaOff val="0"/>
                <a:satMod val="110000"/>
                <a:lumMod val="100000"/>
                <a:shade val="100000"/>
              </a:schemeClr>
            </a:gs>
            <a:gs pos="100000">
              <a:schemeClr val="accent5">
                <a:hueOff val="-255932"/>
                <a:satOff val="-5166"/>
                <a:lumOff val="-392"/>
                <a:alphaOff val="0"/>
                <a:lumMod val="99000"/>
                <a:satMod val="120000"/>
                <a:shade val="78000"/>
              </a:schemeClr>
            </a:gs>
          </a:gsLst>
          <a:lin ang="5400000" scaled="0"/>
        </a:gradFill>
        <a:ln w="6350" cap="flat" cmpd="sng" algn="ctr">
          <a:solidFill>
            <a:schemeClr val="accent5">
              <a:hueOff val="-255932"/>
              <a:satOff val="-5166"/>
              <a:lumOff val="-39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8E1EE6F-D89E-45D4-9011-458FDA39BF58}">
      <dsp:nvSpPr>
        <dsp:cNvPr id="0" name=""/>
        <dsp:cNvSpPr/>
      </dsp:nvSpPr>
      <dsp:spPr>
        <a:xfrm rot="10800000">
          <a:off x="7349966" y="1795726"/>
          <a:ext cx="2098901" cy="1258853"/>
        </a:xfrm>
        <a:prstGeom prst="corner">
          <a:avLst>
            <a:gd name="adj1" fmla="val 16120"/>
            <a:gd name="adj2" fmla="val 16110"/>
          </a:avLst>
        </a:prstGeom>
        <a:gradFill rotWithShape="0">
          <a:gsLst>
            <a:gs pos="0">
              <a:schemeClr val="accent5">
                <a:hueOff val="-511864"/>
                <a:satOff val="-10331"/>
                <a:lumOff val="-784"/>
                <a:alphaOff val="0"/>
                <a:satMod val="103000"/>
                <a:lumMod val="102000"/>
                <a:tint val="94000"/>
              </a:schemeClr>
            </a:gs>
            <a:gs pos="50000">
              <a:schemeClr val="accent5">
                <a:hueOff val="-511864"/>
                <a:satOff val="-10331"/>
                <a:lumOff val="-784"/>
                <a:alphaOff val="0"/>
                <a:satMod val="110000"/>
                <a:lumMod val="100000"/>
                <a:shade val="100000"/>
              </a:schemeClr>
            </a:gs>
            <a:gs pos="100000">
              <a:schemeClr val="accent5">
                <a:hueOff val="-511864"/>
                <a:satOff val="-10331"/>
                <a:lumOff val="-784"/>
                <a:alphaOff val="0"/>
                <a:lumMod val="99000"/>
                <a:satMod val="120000"/>
                <a:shade val="78000"/>
              </a:schemeClr>
            </a:gs>
          </a:gsLst>
          <a:lin ang="5400000" scaled="0"/>
        </a:gradFill>
        <a:ln w="6350" cap="flat" cmpd="sng" algn="ctr">
          <a:solidFill>
            <a:schemeClr val="accent5">
              <a:hueOff val="-511864"/>
              <a:satOff val="-10331"/>
              <a:lumOff val="-78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BA2D51A-D104-4729-B7AD-0FA922C7568C}">
      <dsp:nvSpPr>
        <dsp:cNvPr id="0" name=""/>
        <dsp:cNvSpPr/>
      </dsp:nvSpPr>
      <dsp:spPr>
        <a:xfrm>
          <a:off x="7345768" y="2003666"/>
          <a:ext cx="1893209" cy="165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Construction</a:t>
          </a:r>
        </a:p>
        <a:p>
          <a:pPr marL="228600" lvl="1" indent="-228600" algn="l" defTabSz="933450">
            <a:lnSpc>
              <a:spcPct val="90000"/>
            </a:lnSpc>
            <a:spcBef>
              <a:spcPct val="0"/>
            </a:spcBef>
            <a:spcAft>
              <a:spcPct val="15000"/>
            </a:spcAft>
            <a:buChar char="•"/>
          </a:pPr>
          <a:r>
            <a:rPr lang="en-US" sz="2100" kern="1200" dirty="0"/>
            <a:t>Coding</a:t>
          </a:r>
        </a:p>
        <a:p>
          <a:pPr marL="228600" lvl="1" indent="-228600" algn="l" defTabSz="933450">
            <a:lnSpc>
              <a:spcPct val="90000"/>
            </a:lnSpc>
            <a:spcBef>
              <a:spcPct val="0"/>
            </a:spcBef>
            <a:spcAft>
              <a:spcPct val="15000"/>
            </a:spcAft>
            <a:buChar char="•"/>
          </a:pPr>
          <a:r>
            <a:rPr lang="en-US" sz="2100" kern="1200" dirty="0"/>
            <a:t>Testing</a:t>
          </a:r>
        </a:p>
      </dsp:txBody>
      <dsp:txXfrm>
        <a:off x="7345768" y="2003666"/>
        <a:ext cx="1893209" cy="1657669"/>
      </dsp:txXfrm>
    </dsp:sp>
    <dsp:sp modelId="{7886B498-071B-44C7-9799-B5F6ED573ABB}">
      <dsp:nvSpPr>
        <dsp:cNvPr id="0" name=""/>
        <dsp:cNvSpPr/>
      </dsp:nvSpPr>
      <dsp:spPr>
        <a:xfrm rot="5400000">
          <a:off x="7345768" y="1223587"/>
          <a:ext cx="356813" cy="356813"/>
        </a:xfrm>
        <a:prstGeom prst="triangle">
          <a:avLst>
            <a:gd name="adj" fmla="val 100000"/>
          </a:avLst>
        </a:prstGeom>
        <a:gradFill rotWithShape="0">
          <a:gsLst>
            <a:gs pos="0">
              <a:schemeClr val="accent5">
                <a:hueOff val="-767796"/>
                <a:satOff val="-15497"/>
                <a:lumOff val="-1176"/>
                <a:alphaOff val="0"/>
                <a:satMod val="103000"/>
                <a:lumMod val="102000"/>
                <a:tint val="94000"/>
              </a:schemeClr>
            </a:gs>
            <a:gs pos="50000">
              <a:schemeClr val="accent5">
                <a:hueOff val="-767796"/>
                <a:satOff val="-15497"/>
                <a:lumOff val="-1176"/>
                <a:alphaOff val="0"/>
                <a:satMod val="110000"/>
                <a:lumMod val="100000"/>
                <a:shade val="100000"/>
              </a:schemeClr>
            </a:gs>
            <a:gs pos="100000">
              <a:schemeClr val="accent5">
                <a:hueOff val="-767796"/>
                <a:satOff val="-15497"/>
                <a:lumOff val="-1176"/>
                <a:alphaOff val="0"/>
                <a:lumMod val="99000"/>
                <a:satMod val="120000"/>
                <a:shade val="78000"/>
              </a:schemeClr>
            </a:gs>
          </a:gsLst>
          <a:lin ang="5400000" scaled="0"/>
        </a:gradFill>
        <a:ln w="6350" cap="flat" cmpd="sng" algn="ctr">
          <a:solidFill>
            <a:schemeClr val="accent5">
              <a:hueOff val="-767796"/>
              <a:satOff val="-15497"/>
              <a:lumOff val="-117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E767F60-2BCC-47EF-B93C-6E4A3E33D6C4}">
      <dsp:nvSpPr>
        <dsp:cNvPr id="0" name=""/>
        <dsp:cNvSpPr/>
      </dsp:nvSpPr>
      <dsp:spPr>
        <a:xfrm rot="10800000">
          <a:off x="5030679" y="1222855"/>
          <a:ext cx="2098901" cy="1258853"/>
        </a:xfrm>
        <a:prstGeom prst="corner">
          <a:avLst>
            <a:gd name="adj1" fmla="val 16120"/>
            <a:gd name="adj2" fmla="val 16110"/>
          </a:avLst>
        </a:prstGeom>
        <a:gradFill rotWithShape="0">
          <a:gsLst>
            <a:gs pos="0">
              <a:schemeClr val="accent5">
                <a:hueOff val="-1023728"/>
                <a:satOff val="-20662"/>
                <a:lumOff val="-1568"/>
                <a:alphaOff val="0"/>
                <a:satMod val="103000"/>
                <a:lumMod val="102000"/>
                <a:tint val="94000"/>
              </a:schemeClr>
            </a:gs>
            <a:gs pos="50000">
              <a:schemeClr val="accent5">
                <a:hueOff val="-1023728"/>
                <a:satOff val="-20662"/>
                <a:lumOff val="-1568"/>
                <a:alphaOff val="0"/>
                <a:satMod val="110000"/>
                <a:lumMod val="100000"/>
                <a:shade val="100000"/>
              </a:schemeClr>
            </a:gs>
            <a:gs pos="100000">
              <a:schemeClr val="accent5">
                <a:hueOff val="-1023728"/>
                <a:satOff val="-20662"/>
                <a:lumOff val="-1568"/>
                <a:alphaOff val="0"/>
                <a:lumMod val="99000"/>
                <a:satMod val="120000"/>
                <a:shade val="78000"/>
              </a:schemeClr>
            </a:gs>
          </a:gsLst>
          <a:lin ang="5400000" scaled="0"/>
        </a:gradFill>
        <a:ln w="6350" cap="flat" cmpd="sng" algn="ctr">
          <a:solidFill>
            <a:schemeClr val="accent5">
              <a:hueOff val="-1023728"/>
              <a:satOff val="-20662"/>
              <a:lumOff val="-156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8AA935B-A004-410B-BD1F-B47FC1028D78}">
      <dsp:nvSpPr>
        <dsp:cNvPr id="0" name=""/>
        <dsp:cNvSpPr/>
      </dsp:nvSpPr>
      <dsp:spPr>
        <a:xfrm>
          <a:off x="5026482" y="1430795"/>
          <a:ext cx="1893209" cy="165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Modeling</a:t>
          </a:r>
        </a:p>
        <a:p>
          <a:pPr marL="228600" lvl="1" indent="-228600" algn="l" defTabSz="933450">
            <a:lnSpc>
              <a:spcPct val="90000"/>
            </a:lnSpc>
            <a:spcBef>
              <a:spcPct val="0"/>
            </a:spcBef>
            <a:spcAft>
              <a:spcPct val="15000"/>
            </a:spcAft>
            <a:buChar char="•"/>
          </a:pPr>
          <a:r>
            <a:rPr lang="en-US" sz="2100" kern="1200" dirty="0"/>
            <a:t>Analysis</a:t>
          </a:r>
        </a:p>
        <a:p>
          <a:pPr marL="228600" lvl="1" indent="-228600" algn="l" defTabSz="933450">
            <a:lnSpc>
              <a:spcPct val="90000"/>
            </a:lnSpc>
            <a:spcBef>
              <a:spcPct val="0"/>
            </a:spcBef>
            <a:spcAft>
              <a:spcPct val="15000"/>
            </a:spcAft>
            <a:buChar char="•"/>
          </a:pPr>
          <a:r>
            <a:rPr lang="en-US" sz="2100" kern="1200" dirty="0"/>
            <a:t>Design</a:t>
          </a:r>
        </a:p>
      </dsp:txBody>
      <dsp:txXfrm>
        <a:off x="5026482" y="1430795"/>
        <a:ext cx="1893209" cy="1657669"/>
      </dsp:txXfrm>
    </dsp:sp>
    <dsp:sp modelId="{B40013BB-93A1-40E8-84C1-6D411FD708FB}">
      <dsp:nvSpPr>
        <dsp:cNvPr id="0" name=""/>
        <dsp:cNvSpPr/>
      </dsp:nvSpPr>
      <dsp:spPr>
        <a:xfrm rot="5400000">
          <a:off x="5026482" y="650716"/>
          <a:ext cx="356813" cy="356813"/>
        </a:xfrm>
        <a:prstGeom prst="triangle">
          <a:avLst>
            <a:gd name="adj" fmla="val 100000"/>
          </a:avLst>
        </a:prstGeom>
        <a:gradFill rotWithShape="0">
          <a:gsLst>
            <a:gs pos="0">
              <a:schemeClr val="accent5">
                <a:hueOff val="-1279660"/>
                <a:satOff val="-25828"/>
                <a:lumOff val="-1960"/>
                <a:alphaOff val="0"/>
                <a:satMod val="103000"/>
                <a:lumMod val="102000"/>
                <a:tint val="94000"/>
              </a:schemeClr>
            </a:gs>
            <a:gs pos="50000">
              <a:schemeClr val="accent5">
                <a:hueOff val="-1279660"/>
                <a:satOff val="-25828"/>
                <a:lumOff val="-1960"/>
                <a:alphaOff val="0"/>
                <a:satMod val="110000"/>
                <a:lumMod val="100000"/>
                <a:shade val="100000"/>
              </a:schemeClr>
            </a:gs>
            <a:gs pos="100000">
              <a:schemeClr val="accent5">
                <a:hueOff val="-1279660"/>
                <a:satOff val="-25828"/>
                <a:lumOff val="-1960"/>
                <a:alphaOff val="0"/>
                <a:lumMod val="99000"/>
                <a:satMod val="120000"/>
                <a:shade val="78000"/>
              </a:schemeClr>
            </a:gs>
          </a:gsLst>
          <a:lin ang="5400000" scaled="0"/>
        </a:gradFill>
        <a:ln w="6350" cap="flat" cmpd="sng" algn="ctr">
          <a:solidFill>
            <a:schemeClr val="accent5">
              <a:hueOff val="-1279660"/>
              <a:satOff val="-25828"/>
              <a:lumOff val="-196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A515454-4BFD-474B-8B31-E8AD095C346A}">
      <dsp:nvSpPr>
        <dsp:cNvPr id="0" name=""/>
        <dsp:cNvSpPr/>
      </dsp:nvSpPr>
      <dsp:spPr>
        <a:xfrm rot="10800000">
          <a:off x="2711393" y="649984"/>
          <a:ext cx="2098901" cy="1258853"/>
        </a:xfrm>
        <a:prstGeom prst="corner">
          <a:avLst>
            <a:gd name="adj1" fmla="val 16120"/>
            <a:gd name="adj2" fmla="val 16110"/>
          </a:avLst>
        </a:prstGeom>
        <a:gradFill rotWithShape="0">
          <a:gsLst>
            <a:gs pos="0">
              <a:schemeClr val="accent5">
                <a:hueOff val="-1535592"/>
                <a:satOff val="-30993"/>
                <a:lumOff val="-2352"/>
                <a:alphaOff val="0"/>
                <a:satMod val="103000"/>
                <a:lumMod val="102000"/>
                <a:tint val="94000"/>
              </a:schemeClr>
            </a:gs>
            <a:gs pos="50000">
              <a:schemeClr val="accent5">
                <a:hueOff val="-1535592"/>
                <a:satOff val="-30993"/>
                <a:lumOff val="-2352"/>
                <a:alphaOff val="0"/>
                <a:satMod val="110000"/>
                <a:lumMod val="100000"/>
                <a:shade val="100000"/>
              </a:schemeClr>
            </a:gs>
            <a:gs pos="100000">
              <a:schemeClr val="accent5">
                <a:hueOff val="-1535592"/>
                <a:satOff val="-30993"/>
                <a:lumOff val="-2352"/>
                <a:alphaOff val="0"/>
                <a:lumMod val="99000"/>
                <a:satMod val="120000"/>
                <a:shade val="78000"/>
              </a:schemeClr>
            </a:gs>
          </a:gsLst>
          <a:lin ang="5400000" scaled="0"/>
        </a:gradFill>
        <a:ln w="6350" cap="flat" cmpd="sng" algn="ctr">
          <a:solidFill>
            <a:schemeClr val="accent5">
              <a:hueOff val="-1535592"/>
              <a:satOff val="-30993"/>
              <a:lumOff val="-235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DECAF32-DDD2-4BE1-9196-8103F68F7A9B}">
      <dsp:nvSpPr>
        <dsp:cNvPr id="0" name=""/>
        <dsp:cNvSpPr/>
      </dsp:nvSpPr>
      <dsp:spPr>
        <a:xfrm>
          <a:off x="2768270" y="857924"/>
          <a:ext cx="1771059" cy="165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Planning</a:t>
          </a:r>
        </a:p>
        <a:p>
          <a:pPr marL="228600" lvl="1" indent="-228600" algn="l" defTabSz="933450">
            <a:lnSpc>
              <a:spcPct val="90000"/>
            </a:lnSpc>
            <a:spcBef>
              <a:spcPct val="0"/>
            </a:spcBef>
            <a:spcAft>
              <a:spcPct val="15000"/>
            </a:spcAft>
            <a:buChar char="•"/>
          </a:pPr>
          <a:r>
            <a:rPr lang="en-US" sz="2100" kern="1200" dirty="0"/>
            <a:t>Estimating</a:t>
          </a:r>
        </a:p>
        <a:p>
          <a:pPr marL="228600" lvl="1" indent="-228600" algn="l" defTabSz="933450">
            <a:lnSpc>
              <a:spcPct val="90000"/>
            </a:lnSpc>
            <a:spcBef>
              <a:spcPct val="0"/>
            </a:spcBef>
            <a:spcAft>
              <a:spcPct val="15000"/>
            </a:spcAft>
            <a:buChar char="•"/>
          </a:pPr>
          <a:r>
            <a:rPr lang="en-US" sz="2100" kern="1200" dirty="0"/>
            <a:t>Scheduling</a:t>
          </a:r>
        </a:p>
        <a:p>
          <a:pPr marL="228600" lvl="1" indent="-228600" algn="l" defTabSz="933450">
            <a:lnSpc>
              <a:spcPct val="90000"/>
            </a:lnSpc>
            <a:spcBef>
              <a:spcPct val="0"/>
            </a:spcBef>
            <a:spcAft>
              <a:spcPct val="15000"/>
            </a:spcAft>
            <a:buChar char="•"/>
          </a:pPr>
          <a:r>
            <a:rPr lang="en-US" sz="2100" kern="1200" dirty="0"/>
            <a:t>Tracking</a:t>
          </a:r>
        </a:p>
      </dsp:txBody>
      <dsp:txXfrm>
        <a:off x="2768270" y="857924"/>
        <a:ext cx="1771059" cy="1657669"/>
      </dsp:txXfrm>
    </dsp:sp>
    <dsp:sp modelId="{DD3B9E89-1DC2-4493-BC58-2DADA22E3D4D}">
      <dsp:nvSpPr>
        <dsp:cNvPr id="0" name=""/>
        <dsp:cNvSpPr/>
      </dsp:nvSpPr>
      <dsp:spPr>
        <a:xfrm rot="5400000">
          <a:off x="2707195" y="77845"/>
          <a:ext cx="356813" cy="356813"/>
        </a:xfrm>
        <a:prstGeom prst="triangle">
          <a:avLst>
            <a:gd name="adj" fmla="val 100000"/>
          </a:avLst>
        </a:prstGeom>
        <a:gradFill rotWithShape="0">
          <a:gsLst>
            <a:gs pos="0">
              <a:schemeClr val="accent5">
                <a:hueOff val="-1791524"/>
                <a:satOff val="-36159"/>
                <a:lumOff val="-2744"/>
                <a:alphaOff val="0"/>
                <a:satMod val="103000"/>
                <a:lumMod val="102000"/>
                <a:tint val="94000"/>
              </a:schemeClr>
            </a:gs>
            <a:gs pos="50000">
              <a:schemeClr val="accent5">
                <a:hueOff val="-1791524"/>
                <a:satOff val="-36159"/>
                <a:lumOff val="-2744"/>
                <a:alphaOff val="0"/>
                <a:satMod val="110000"/>
                <a:lumMod val="100000"/>
                <a:shade val="100000"/>
              </a:schemeClr>
            </a:gs>
            <a:gs pos="100000">
              <a:schemeClr val="accent5">
                <a:hueOff val="-1791524"/>
                <a:satOff val="-36159"/>
                <a:lumOff val="-2744"/>
                <a:alphaOff val="0"/>
                <a:lumMod val="99000"/>
                <a:satMod val="120000"/>
                <a:shade val="78000"/>
              </a:schemeClr>
            </a:gs>
          </a:gsLst>
          <a:lin ang="5400000" scaled="0"/>
        </a:gradFill>
        <a:ln w="6350" cap="flat" cmpd="sng" algn="ctr">
          <a:solidFill>
            <a:schemeClr val="accent5">
              <a:hueOff val="-1791524"/>
              <a:satOff val="-36159"/>
              <a:lumOff val="-274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5735ABA-3EC9-4712-9723-C48BA724FEF7}">
      <dsp:nvSpPr>
        <dsp:cNvPr id="0" name=""/>
        <dsp:cNvSpPr/>
      </dsp:nvSpPr>
      <dsp:spPr>
        <a:xfrm rot="10800000">
          <a:off x="114883" y="77113"/>
          <a:ext cx="2376124" cy="1258853"/>
        </a:xfrm>
        <a:prstGeom prst="corner">
          <a:avLst>
            <a:gd name="adj1" fmla="val 16120"/>
            <a:gd name="adj2" fmla="val 16110"/>
          </a:avLst>
        </a:prstGeom>
        <a:gradFill rotWithShape="0">
          <a:gsLst>
            <a:gs pos="0">
              <a:schemeClr val="accent5">
                <a:hueOff val="-2047456"/>
                <a:satOff val="-41324"/>
                <a:lumOff val="-3136"/>
                <a:alphaOff val="0"/>
                <a:satMod val="103000"/>
                <a:lumMod val="102000"/>
                <a:tint val="94000"/>
              </a:schemeClr>
            </a:gs>
            <a:gs pos="50000">
              <a:schemeClr val="accent5">
                <a:hueOff val="-2047456"/>
                <a:satOff val="-41324"/>
                <a:lumOff val="-3136"/>
                <a:alphaOff val="0"/>
                <a:satMod val="110000"/>
                <a:lumMod val="100000"/>
                <a:shade val="100000"/>
              </a:schemeClr>
            </a:gs>
            <a:gs pos="100000">
              <a:schemeClr val="accent5">
                <a:hueOff val="-2047456"/>
                <a:satOff val="-41324"/>
                <a:lumOff val="-3136"/>
                <a:alphaOff val="0"/>
                <a:lumMod val="99000"/>
                <a:satMod val="120000"/>
                <a:shade val="78000"/>
              </a:schemeClr>
            </a:gs>
          </a:gsLst>
          <a:lin ang="5400000" scaled="0"/>
        </a:gradFill>
        <a:ln w="6350" cap="flat" cmpd="sng" algn="ctr">
          <a:solidFill>
            <a:schemeClr val="accent5">
              <a:hueOff val="-2047456"/>
              <a:satOff val="-41324"/>
              <a:lumOff val="-313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124B844-85B5-4BAF-B3DA-E18F2701FEED}">
      <dsp:nvSpPr>
        <dsp:cNvPr id="0" name=""/>
        <dsp:cNvSpPr/>
      </dsp:nvSpPr>
      <dsp:spPr>
        <a:xfrm>
          <a:off x="5698" y="285053"/>
          <a:ext cx="2380407" cy="1657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Communication</a:t>
          </a:r>
        </a:p>
        <a:p>
          <a:pPr marL="228600" lvl="1" indent="-228600" algn="l" defTabSz="933450">
            <a:lnSpc>
              <a:spcPct val="90000"/>
            </a:lnSpc>
            <a:spcBef>
              <a:spcPct val="0"/>
            </a:spcBef>
            <a:spcAft>
              <a:spcPct val="15000"/>
            </a:spcAft>
            <a:buChar char="•"/>
          </a:pPr>
          <a:r>
            <a:rPr lang="en-IN" sz="2100" kern="1200" dirty="0">
              <a:solidFill>
                <a:srgbClr val="212121">
                  <a:hueOff val="0"/>
                  <a:satOff val="0"/>
                  <a:lumOff val="0"/>
                  <a:alphaOff val="0"/>
                </a:srgbClr>
              </a:solidFill>
              <a:latin typeface="Roboto Condensed"/>
              <a:ea typeface="+mn-ea"/>
              <a:cs typeface="+mn-cs"/>
            </a:rPr>
            <a:t>Feasibility Study</a:t>
          </a:r>
          <a:endParaRPr lang="en-US" sz="2100" kern="1200" dirty="0">
            <a:solidFill>
              <a:srgbClr val="212121">
                <a:hueOff val="0"/>
                <a:satOff val="0"/>
                <a:lumOff val="0"/>
                <a:alphaOff val="0"/>
              </a:srgbClr>
            </a:solidFill>
            <a:latin typeface="Roboto Condensed"/>
            <a:ea typeface="+mn-ea"/>
            <a:cs typeface="+mn-cs"/>
          </a:endParaRPr>
        </a:p>
        <a:p>
          <a:pPr marL="228600" lvl="1" indent="-228600" algn="l" defTabSz="933450">
            <a:lnSpc>
              <a:spcPct val="90000"/>
            </a:lnSpc>
            <a:spcBef>
              <a:spcPct val="0"/>
            </a:spcBef>
            <a:spcAft>
              <a:spcPct val="15000"/>
            </a:spcAft>
            <a:buChar char="•"/>
          </a:pPr>
          <a:r>
            <a:rPr lang="en-US" sz="2100" kern="1200" dirty="0"/>
            <a:t>Project initiation</a:t>
          </a:r>
        </a:p>
        <a:p>
          <a:pPr marL="228600" lvl="1" indent="-228600" algn="l" defTabSz="933450">
            <a:lnSpc>
              <a:spcPct val="90000"/>
            </a:lnSpc>
            <a:spcBef>
              <a:spcPct val="0"/>
            </a:spcBef>
            <a:spcAft>
              <a:spcPct val="15000"/>
            </a:spcAft>
            <a:buChar char="•"/>
          </a:pPr>
          <a:r>
            <a:rPr lang="en-US" sz="2100" kern="1200" dirty="0"/>
            <a:t>Requirements gathering</a:t>
          </a:r>
        </a:p>
      </dsp:txBody>
      <dsp:txXfrm>
        <a:off x="5698" y="285053"/>
        <a:ext cx="2380407" cy="1657669"/>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C79BDEF-6165-4E72-B1A6-6E8034CEC248}" type="slidenum">
              <a:rPr lang="en-US" smtClean="0"/>
              <a:t>1</a:t>
            </a:fld>
            <a:endParaRPr lang="en-US"/>
          </a:p>
        </p:txBody>
      </p:sp>
    </p:spTree>
    <p:extLst>
      <p:ext uri="{BB962C8B-B14F-4D97-AF65-F5344CB8AC3E}">
        <p14:creationId xmlns:p14="http://schemas.microsoft.com/office/powerpoint/2010/main" val="4186116420"/>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3.wdp"/><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65C24A8B-C009-4A74-9481-67BB67CA49B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8DCFBA18-DBB7-4232-9BDC-C0D95AE93AF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5E75AD4F-9BB9-4005-AB78-4A6D388A4CD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4964C355-848F-46E4-BB2A-EA2EE69FEBA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A561853C-B15A-4153-A982-7E7EB1213BC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B976521A-C815-4A64-A047-CE405ED0E59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R. B. Gondaliya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#2301CS405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Software Development Process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a:extLst>
              <a:ext uri="{FF2B5EF4-FFF2-40B4-BE49-F238E27FC236}">
                <a16:creationId xmlns:a16="http://schemas.microsoft.com/office/drawing/2014/main" id="{744A518A-BE68-4048-BDCB-77578CB5723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C248CBD5-99BA-4017-857A-5ED400F4365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6" name="Picture 25">
            <a:extLst>
              <a:ext uri="{FF2B5EF4-FFF2-40B4-BE49-F238E27FC236}">
                <a16:creationId xmlns:a16="http://schemas.microsoft.com/office/drawing/2014/main" id="{1917B14A-5130-41DB-8F00-6C6611C994D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9048262" y="307556"/>
            <a:ext cx="2704049" cy="821995"/>
          </a:xfrm>
          <a:prstGeom prst="rect">
            <a:avLst/>
          </a:prstGeom>
        </p:spPr>
      </p:pic>
    </p:spTree>
    <p:extLst>
      <p:ext uri="{BB962C8B-B14F-4D97-AF65-F5344CB8AC3E}">
        <p14:creationId xmlns:p14="http://schemas.microsoft.com/office/powerpoint/2010/main" val="1245101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R. B. Gondaliya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#2301CS405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Software Development Process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27612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R. B. Gondaliya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#2301CS405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Software Development Process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628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R. B. Gondaliya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#2301CS405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Software Development Process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R. B. Gondaliya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#2301CS405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Software Development Process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R. B. Gondaliya</a:t>
            </a: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#2301CS405 (SE)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Software Development Process</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759F472-1FD0-4F1C-9A8D-BB1BC2650E4B}"/>
              </a:ext>
            </a:extLst>
          </p:cNvPr>
          <p:cNvGrpSpPr/>
          <p:nvPr userDrawn="1"/>
        </p:nvGrpSpPr>
        <p:grpSpPr>
          <a:xfrm>
            <a:off x="77648" y="6030563"/>
            <a:ext cx="1649043" cy="501287"/>
            <a:chOff x="10721798" y="852808"/>
            <a:chExt cx="1339023" cy="407045"/>
          </a:xfrm>
        </p:grpSpPr>
        <p:pic>
          <p:nvPicPr>
            <p:cNvPr id="21" name="Picture 20">
              <a:extLst>
                <a:ext uri="{FF2B5EF4-FFF2-40B4-BE49-F238E27FC236}">
                  <a16:creationId xmlns:a16="http://schemas.microsoft.com/office/drawing/2014/main" id="{AE28ADB9-71A2-4BA8-A110-0B47E20B6BA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3" name="Rectangle 22">
              <a:extLst>
                <a:ext uri="{FF2B5EF4-FFF2-40B4-BE49-F238E27FC236}">
                  <a16:creationId xmlns:a16="http://schemas.microsoft.com/office/drawing/2014/main" id="{1D19CEDE-31B1-4998-902D-244C358C541E}"/>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12/1/2024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g"/><Relationship Id="rId7" Type="http://schemas.openxmlformats.org/officeDocument/2006/relationships/image" Target="../media/image50.png"/><Relationship Id="rId2" Type="http://schemas.openxmlformats.org/officeDocument/2006/relationships/image" Target="../media/image45.jp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47.jp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4.xml"/><Relationship Id="rId4" Type="http://schemas.openxmlformats.org/officeDocument/2006/relationships/image" Target="../media/image53.gif"/></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jpe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png"/><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jp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5" Type="http://schemas.openxmlformats.org/officeDocument/2006/relationships/image" Target="../media/image86.jpg"/><Relationship Id="rId4" Type="http://schemas.openxmlformats.org/officeDocument/2006/relationships/image" Target="../media/image8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5B2E74-80A6-4F07-A7FA-978E4D2F1BD6}"/>
              </a:ext>
            </a:extLst>
          </p:cNvPr>
          <p:cNvSpPr>
            <a:spLocks noGrp="1"/>
          </p:cNvSpPr>
          <p:nvPr>
            <p:ph type="body" sz="quarter" idx="11"/>
          </p:nvPr>
        </p:nvSpPr>
        <p:spPr/>
        <p:txBody>
          <a:bodyPr/>
          <a:lstStyle/>
          <a:p>
            <a:r>
              <a:rPr lang="en-US" dirty="0"/>
              <a:t>rajkumar.gondaliya@darshan.ac.in</a:t>
            </a:r>
          </a:p>
        </p:txBody>
      </p:sp>
      <p:sp>
        <p:nvSpPr>
          <p:cNvPr id="11" name="Text Placeholder 10">
            <a:extLst>
              <a:ext uri="{FF2B5EF4-FFF2-40B4-BE49-F238E27FC236}">
                <a16:creationId xmlns:a16="http://schemas.microsoft.com/office/drawing/2014/main" id="{A6A0C49B-F435-476C-B3F1-40C1A36200FF}"/>
              </a:ext>
            </a:extLst>
          </p:cNvPr>
          <p:cNvSpPr>
            <a:spLocks noGrp="1"/>
          </p:cNvSpPr>
          <p:nvPr>
            <p:ph type="body" sz="quarter" idx="12"/>
          </p:nvPr>
        </p:nvSpPr>
        <p:spPr/>
        <p:txBody>
          <a:bodyPr/>
          <a:lstStyle/>
          <a:p>
            <a:r>
              <a:rPr lang="en-US" dirty="0"/>
              <a:t>+91-9723232741</a:t>
            </a:r>
          </a:p>
        </p:txBody>
      </p:sp>
      <p:sp>
        <p:nvSpPr>
          <p:cNvPr id="12" name="Text Placeholder 11">
            <a:extLst>
              <a:ext uri="{FF2B5EF4-FFF2-40B4-BE49-F238E27FC236}">
                <a16:creationId xmlns:a16="http://schemas.microsoft.com/office/drawing/2014/main" id="{EF0FE21D-9899-4D11-98BF-91E8BA562FC1}"/>
              </a:ext>
            </a:extLst>
          </p:cNvPr>
          <p:cNvSpPr>
            <a:spLocks noGrp="1"/>
          </p:cNvSpPr>
          <p:nvPr>
            <p:ph type="body" sz="quarter" idx="13"/>
          </p:nvPr>
        </p:nvSpPr>
        <p:spPr/>
        <p:txBody>
          <a:bodyPr/>
          <a:lstStyle/>
          <a:p>
            <a:r>
              <a:rPr lang="en-US" dirty="0"/>
              <a:t>Computer Engineering Department</a:t>
            </a:r>
          </a:p>
        </p:txBody>
      </p:sp>
      <p:sp>
        <p:nvSpPr>
          <p:cNvPr id="13" name="Text Placeholder 12">
            <a:extLst>
              <a:ext uri="{FF2B5EF4-FFF2-40B4-BE49-F238E27FC236}">
                <a16:creationId xmlns:a16="http://schemas.microsoft.com/office/drawing/2014/main" id="{3B6ABA64-C63D-491F-9124-201012CF8819}"/>
              </a:ext>
            </a:extLst>
          </p:cNvPr>
          <p:cNvSpPr>
            <a:spLocks noGrp="1"/>
          </p:cNvSpPr>
          <p:nvPr>
            <p:ph type="body" sz="quarter" idx="14"/>
          </p:nvPr>
        </p:nvSpPr>
        <p:spPr/>
        <p:txBody>
          <a:bodyPr/>
          <a:lstStyle/>
          <a:p>
            <a:r>
              <a:rPr lang="en-US" dirty="0"/>
              <a:t>Prof. R. B. Gondaliya</a:t>
            </a:r>
          </a:p>
        </p:txBody>
      </p:sp>
      <p:sp>
        <p:nvSpPr>
          <p:cNvPr id="14" name="Text Placeholder 13">
            <a:extLst>
              <a:ext uri="{FF2B5EF4-FFF2-40B4-BE49-F238E27FC236}">
                <a16:creationId xmlns:a16="http://schemas.microsoft.com/office/drawing/2014/main" id="{5919B75D-4B6D-4192-B4EB-B4E8000BD97C}"/>
              </a:ext>
            </a:extLst>
          </p:cNvPr>
          <p:cNvSpPr>
            <a:spLocks noGrp="1"/>
          </p:cNvSpPr>
          <p:nvPr>
            <p:ph type="body" sz="quarter" idx="16"/>
          </p:nvPr>
        </p:nvSpPr>
        <p:spPr/>
        <p:txBody>
          <a:bodyPr/>
          <a:lstStyle/>
          <a:p>
            <a:r>
              <a:rPr lang="en-US" dirty="0"/>
              <a:t>Software Engineering </a:t>
            </a:r>
          </a:p>
          <a:p>
            <a:r>
              <a:rPr lang="en-US" dirty="0"/>
              <a:t>(</a:t>
            </a:r>
            <a:r>
              <a:rPr lang="en-IN" sz="1800" b="0" i="0" u="none" strike="noStrike" baseline="0" dirty="0">
                <a:latin typeface="Roboto Condensed" panose="02000000000000000000" pitchFamily="2" charset="0"/>
              </a:rPr>
              <a:t>2301CS405</a:t>
            </a:r>
            <a:r>
              <a:rPr lang="en-US" dirty="0"/>
              <a:t>)</a:t>
            </a:r>
          </a:p>
        </p:txBody>
      </p:sp>
      <p:pic>
        <p:nvPicPr>
          <p:cNvPr id="2" name="Picture Placeholder 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p:pic>
      <p:sp>
        <p:nvSpPr>
          <p:cNvPr id="9" name="Title 1">
            <a:extLst>
              <a:ext uri="{FF2B5EF4-FFF2-40B4-BE49-F238E27FC236}">
                <a16:creationId xmlns:a16="http://schemas.microsoft.com/office/drawing/2014/main" id="{0E0A5353-D4D5-43D7-A039-6CFC6871D64F}"/>
              </a:ext>
            </a:extLst>
          </p:cNvPr>
          <p:cNvSpPr txBox="1">
            <a:spLocks/>
          </p:cNvSpPr>
          <p:nvPr/>
        </p:nvSpPr>
        <p:spPr>
          <a:xfrm>
            <a:off x="711890" y="1046156"/>
            <a:ext cx="7860610" cy="2578780"/>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sz="4800" b="0" dirty="0">
                <a:latin typeface="Roboto Condensed Light" panose="02000000000000000000" pitchFamily="2" charset="0"/>
                <a:ea typeface="Roboto Condensed Light" panose="02000000000000000000" pitchFamily="2" charset="0"/>
              </a:rPr>
              <a:t>Unit-1</a:t>
            </a:r>
            <a:r>
              <a:rPr lang="en-US" dirty="0"/>
              <a:t> </a:t>
            </a:r>
            <a:br>
              <a:rPr lang="en-US" dirty="0"/>
            </a:br>
            <a:r>
              <a:rPr lang="en-US" sz="5400" dirty="0"/>
              <a:t>Software Development Process</a:t>
            </a:r>
          </a:p>
        </p:txBody>
      </p:sp>
    </p:spTree>
    <p:extLst>
      <p:ext uri="{BB962C8B-B14F-4D97-AF65-F5344CB8AC3E}">
        <p14:creationId xmlns:p14="http://schemas.microsoft.com/office/powerpoint/2010/main" val="3788728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Why to Study Software Engineering?</a:t>
            </a:r>
          </a:p>
        </p:txBody>
      </p:sp>
      <p:sp>
        <p:nvSpPr>
          <p:cNvPr id="6" name="TextBox 5"/>
          <p:cNvSpPr txBox="1"/>
          <p:nvPr/>
        </p:nvSpPr>
        <p:spPr>
          <a:xfrm>
            <a:off x="110283" y="955357"/>
            <a:ext cx="9254457" cy="523220"/>
          </a:xfrm>
          <a:prstGeom prst="rect">
            <a:avLst/>
          </a:prstGeom>
          <a:noFill/>
        </p:spPr>
        <p:txBody>
          <a:bodyPr wrap="none" rtlCol="0">
            <a:spAutoFit/>
          </a:bodyPr>
          <a:lstStyle/>
          <a:p>
            <a:r>
              <a:rPr lang="en-US" sz="2800" b="1" dirty="0">
                <a:latin typeface="+mj-lt"/>
              </a:rPr>
              <a:t>Software Development Life Cycle </a:t>
            </a:r>
            <a:r>
              <a:rPr lang="en-US" sz="2800" b="1" dirty="0">
                <a:solidFill>
                  <a:srgbClr val="C00000"/>
                </a:solidFill>
                <a:latin typeface="+mj-lt"/>
              </a:rPr>
              <a:t>without</a:t>
            </a:r>
            <a:r>
              <a:rPr lang="en-US" sz="2800" b="1" dirty="0">
                <a:latin typeface="+mj-lt"/>
              </a:rPr>
              <a:t> Software Engineering</a:t>
            </a:r>
          </a:p>
        </p:txBody>
      </p:sp>
      <p:cxnSp>
        <p:nvCxnSpPr>
          <p:cNvPr id="7" name="Straight Connector 6"/>
          <p:cNvCxnSpPr/>
          <p:nvPr/>
        </p:nvCxnSpPr>
        <p:spPr>
          <a:xfrm>
            <a:off x="219528" y="1524000"/>
            <a:ext cx="9185729" cy="0"/>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533395" y="5105400"/>
            <a:ext cx="1600199" cy="1015663"/>
          </a:xfrm>
          <a:prstGeom prst="rect">
            <a:avLst/>
          </a:prstGeom>
          <a:noFill/>
        </p:spPr>
        <p:txBody>
          <a:bodyPr wrap="square" rtlCol="0">
            <a:spAutoFit/>
          </a:bodyPr>
          <a:lstStyle/>
          <a:p>
            <a:pPr algn="ctr"/>
            <a:r>
              <a:rPr lang="en-US" sz="2000" b="1" dirty="0"/>
              <a:t>How the Project </a:t>
            </a:r>
          </a:p>
          <a:p>
            <a:pPr algn="ctr"/>
            <a:r>
              <a:rPr lang="en-US" sz="2000" b="1" dirty="0"/>
              <a:t>documented</a:t>
            </a:r>
          </a:p>
        </p:txBody>
      </p:sp>
      <p:sp>
        <p:nvSpPr>
          <p:cNvPr id="9" name="TextBox 8"/>
          <p:cNvSpPr txBox="1"/>
          <p:nvPr/>
        </p:nvSpPr>
        <p:spPr>
          <a:xfrm>
            <a:off x="2957276" y="5105400"/>
            <a:ext cx="1523999" cy="1061829"/>
          </a:xfrm>
          <a:prstGeom prst="rect">
            <a:avLst/>
          </a:prstGeom>
          <a:noFill/>
        </p:spPr>
        <p:txBody>
          <a:bodyPr wrap="square" rtlCol="0">
            <a:spAutoFit/>
          </a:bodyPr>
          <a:lstStyle/>
          <a:p>
            <a:pPr algn="ctr"/>
            <a:r>
              <a:rPr lang="en-US" sz="2100" b="1" dirty="0"/>
              <a:t>What</a:t>
            </a:r>
          </a:p>
          <a:p>
            <a:pPr algn="ctr"/>
            <a:r>
              <a:rPr lang="en-US" sz="2100" b="1" dirty="0"/>
              <a:t>Operations Installed</a:t>
            </a:r>
          </a:p>
        </p:txBody>
      </p:sp>
      <p:sp>
        <p:nvSpPr>
          <p:cNvPr id="10" name="TextBox 9"/>
          <p:cNvSpPr txBox="1"/>
          <p:nvPr/>
        </p:nvSpPr>
        <p:spPr>
          <a:xfrm>
            <a:off x="5341244" y="5105400"/>
            <a:ext cx="1574799" cy="1061829"/>
          </a:xfrm>
          <a:prstGeom prst="rect">
            <a:avLst/>
          </a:prstGeom>
          <a:noFill/>
        </p:spPr>
        <p:txBody>
          <a:bodyPr wrap="square" rtlCol="0">
            <a:spAutoFit/>
          </a:bodyPr>
          <a:lstStyle/>
          <a:p>
            <a:pPr algn="ctr"/>
            <a:r>
              <a:rPr lang="en-US" sz="2100" b="1" dirty="0"/>
              <a:t>How the Customer</a:t>
            </a:r>
          </a:p>
          <a:p>
            <a:pPr algn="ctr"/>
            <a:r>
              <a:rPr lang="en-US" sz="2100" b="1" dirty="0"/>
              <a:t>billed</a:t>
            </a:r>
          </a:p>
        </p:txBody>
      </p:sp>
      <p:cxnSp>
        <p:nvCxnSpPr>
          <p:cNvPr id="12" name="Straight Connector 11"/>
          <p:cNvCxnSpPr/>
          <p:nvPr/>
        </p:nvCxnSpPr>
        <p:spPr>
          <a:xfrm>
            <a:off x="2494634" y="1600200"/>
            <a:ext cx="0" cy="464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903827" y="1600200"/>
            <a:ext cx="0" cy="464820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b="13944"/>
          <a:stretch/>
        </p:blipFill>
        <p:spPr>
          <a:xfrm>
            <a:off x="507994" y="1828800"/>
            <a:ext cx="1676400" cy="2743200"/>
          </a:xfrm>
          <a:prstGeom prst="rect">
            <a:avLst/>
          </a:prstGeom>
        </p:spPr>
      </p:pic>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b="14144"/>
          <a:stretch/>
        </p:blipFill>
        <p:spPr>
          <a:xfrm>
            <a:off x="2893775" y="1835150"/>
            <a:ext cx="1663700" cy="2736850"/>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b="13454"/>
          <a:stretch/>
        </p:blipFill>
        <p:spPr>
          <a:xfrm>
            <a:off x="5283187" y="1835150"/>
            <a:ext cx="1651000" cy="2736850"/>
          </a:xfrm>
          <a:prstGeom prst="rect">
            <a:avLst/>
          </a:prstGeom>
        </p:spPr>
      </p:pic>
      <p:grpSp>
        <p:nvGrpSpPr>
          <p:cNvPr id="21" name="Group 20"/>
          <p:cNvGrpSpPr/>
          <p:nvPr/>
        </p:nvGrpSpPr>
        <p:grpSpPr>
          <a:xfrm>
            <a:off x="1001518" y="4385369"/>
            <a:ext cx="587753" cy="587753"/>
            <a:chOff x="914400" y="4365246"/>
            <a:chExt cx="587753" cy="587753"/>
          </a:xfrm>
        </p:grpSpPr>
        <p:sp>
          <p:nvSpPr>
            <p:cNvPr id="22" name="Oval 21"/>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23" name="TextBox 22"/>
            <p:cNvSpPr txBox="1"/>
            <p:nvPr/>
          </p:nvSpPr>
          <p:spPr>
            <a:xfrm>
              <a:off x="1034527" y="4419600"/>
              <a:ext cx="340158" cy="461665"/>
            </a:xfrm>
            <a:prstGeom prst="rect">
              <a:avLst/>
            </a:prstGeom>
            <a:noFill/>
          </p:spPr>
          <p:txBody>
            <a:bodyPr wrap="none" rtlCol="0">
              <a:spAutoFit/>
            </a:bodyPr>
            <a:lstStyle/>
            <a:p>
              <a:r>
                <a:rPr lang="en-US" sz="2400" b="1" dirty="0"/>
                <a:t>6</a:t>
              </a:r>
            </a:p>
          </p:txBody>
        </p:sp>
      </p:grpSp>
      <p:grpSp>
        <p:nvGrpSpPr>
          <p:cNvPr id="24" name="Group 23"/>
          <p:cNvGrpSpPr/>
          <p:nvPr/>
        </p:nvGrpSpPr>
        <p:grpSpPr>
          <a:xfrm>
            <a:off x="3463030" y="4354324"/>
            <a:ext cx="587753" cy="587753"/>
            <a:chOff x="914400" y="4365246"/>
            <a:chExt cx="587753" cy="587753"/>
          </a:xfrm>
        </p:grpSpPr>
        <p:sp>
          <p:nvSpPr>
            <p:cNvPr id="25" name="Oval 24"/>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26" name="TextBox 25"/>
            <p:cNvSpPr txBox="1"/>
            <p:nvPr/>
          </p:nvSpPr>
          <p:spPr>
            <a:xfrm>
              <a:off x="1034527" y="4419600"/>
              <a:ext cx="340158" cy="461665"/>
            </a:xfrm>
            <a:prstGeom prst="rect">
              <a:avLst/>
            </a:prstGeom>
            <a:noFill/>
          </p:spPr>
          <p:txBody>
            <a:bodyPr wrap="none" rtlCol="0">
              <a:spAutoFit/>
            </a:bodyPr>
            <a:lstStyle/>
            <a:p>
              <a:r>
                <a:rPr lang="en-US" sz="2400" b="1" dirty="0"/>
                <a:t>7</a:t>
              </a:r>
            </a:p>
          </p:txBody>
        </p:sp>
      </p:grpSp>
      <p:grpSp>
        <p:nvGrpSpPr>
          <p:cNvPr id="27" name="Group 26"/>
          <p:cNvGrpSpPr/>
          <p:nvPr/>
        </p:nvGrpSpPr>
        <p:grpSpPr>
          <a:xfrm>
            <a:off x="5816588" y="4365247"/>
            <a:ext cx="587753" cy="587753"/>
            <a:chOff x="914400" y="4365246"/>
            <a:chExt cx="587753" cy="587753"/>
          </a:xfrm>
        </p:grpSpPr>
        <p:sp>
          <p:nvSpPr>
            <p:cNvPr id="28" name="Oval 27"/>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29" name="TextBox 28"/>
            <p:cNvSpPr txBox="1"/>
            <p:nvPr/>
          </p:nvSpPr>
          <p:spPr>
            <a:xfrm>
              <a:off x="1034527" y="4419600"/>
              <a:ext cx="340158" cy="461665"/>
            </a:xfrm>
            <a:prstGeom prst="rect">
              <a:avLst/>
            </a:prstGeom>
            <a:noFill/>
          </p:spPr>
          <p:txBody>
            <a:bodyPr wrap="none" rtlCol="0">
              <a:spAutoFit/>
            </a:bodyPr>
            <a:lstStyle/>
            <a:p>
              <a:r>
                <a:rPr lang="en-US" sz="2400" b="1" dirty="0"/>
                <a:t>8</a:t>
              </a:r>
            </a:p>
          </p:txBody>
        </p:sp>
      </p:grpSp>
      <p:pic>
        <p:nvPicPr>
          <p:cNvPr id="31" name="Picture 30"/>
          <p:cNvPicPr>
            <a:picLocks noChangeAspect="1"/>
          </p:cNvPicPr>
          <p:nvPr/>
        </p:nvPicPr>
        <p:blipFill rotWithShape="1">
          <a:blip r:embed="rId5">
            <a:extLst>
              <a:ext uri="{28A0092B-C50C-407E-A947-70E740481C1C}">
                <a14:useLocalDpi xmlns:a14="http://schemas.microsoft.com/office/drawing/2010/main" val="0"/>
              </a:ext>
            </a:extLst>
          </a:blip>
          <a:srcRect b="13855"/>
          <a:stretch/>
        </p:blipFill>
        <p:spPr>
          <a:xfrm>
            <a:off x="10057969" y="1835150"/>
            <a:ext cx="1663700" cy="2724150"/>
          </a:xfrm>
          <a:prstGeom prst="rect">
            <a:avLst/>
          </a:prstGeom>
        </p:spPr>
      </p:pic>
      <p:pic>
        <p:nvPicPr>
          <p:cNvPr id="32" name="Picture 31"/>
          <p:cNvPicPr>
            <a:picLocks noChangeAspect="1"/>
          </p:cNvPicPr>
          <p:nvPr/>
        </p:nvPicPr>
        <p:blipFill rotWithShape="1">
          <a:blip r:embed="rId6">
            <a:extLst>
              <a:ext uri="{28A0092B-C50C-407E-A947-70E740481C1C}">
                <a14:useLocalDpi xmlns:a14="http://schemas.microsoft.com/office/drawing/2010/main" val="0"/>
              </a:ext>
            </a:extLst>
          </a:blip>
          <a:srcRect b="14286"/>
          <a:stretch/>
        </p:blipFill>
        <p:spPr>
          <a:xfrm>
            <a:off x="7670285" y="1816100"/>
            <a:ext cx="1676400" cy="2743200"/>
          </a:xfrm>
          <a:prstGeom prst="rect">
            <a:avLst/>
          </a:prstGeom>
        </p:spPr>
      </p:pic>
      <p:sp>
        <p:nvSpPr>
          <p:cNvPr id="33" name="TextBox 32"/>
          <p:cNvSpPr txBox="1"/>
          <p:nvPr/>
        </p:nvSpPr>
        <p:spPr>
          <a:xfrm>
            <a:off x="7690241" y="5105400"/>
            <a:ext cx="1625600" cy="1015663"/>
          </a:xfrm>
          <a:prstGeom prst="rect">
            <a:avLst/>
          </a:prstGeom>
          <a:noFill/>
        </p:spPr>
        <p:txBody>
          <a:bodyPr wrap="square" rtlCol="0">
            <a:spAutoFit/>
          </a:bodyPr>
          <a:lstStyle/>
          <a:p>
            <a:pPr algn="ctr"/>
            <a:r>
              <a:rPr lang="en-US" sz="2000" b="1" dirty="0"/>
              <a:t>How it</a:t>
            </a:r>
          </a:p>
          <a:p>
            <a:pPr algn="ctr"/>
            <a:r>
              <a:rPr lang="en-US" sz="2000" b="1" dirty="0"/>
              <a:t>was supported</a:t>
            </a:r>
          </a:p>
        </p:txBody>
      </p:sp>
      <p:sp>
        <p:nvSpPr>
          <p:cNvPr id="34" name="TextBox 33"/>
          <p:cNvSpPr txBox="1"/>
          <p:nvPr/>
        </p:nvSpPr>
        <p:spPr>
          <a:xfrm>
            <a:off x="10045269" y="5105400"/>
            <a:ext cx="1816099" cy="1015663"/>
          </a:xfrm>
          <a:prstGeom prst="rect">
            <a:avLst/>
          </a:prstGeom>
          <a:noFill/>
        </p:spPr>
        <p:txBody>
          <a:bodyPr wrap="square" rtlCol="0">
            <a:spAutoFit/>
          </a:bodyPr>
          <a:lstStyle/>
          <a:p>
            <a:pPr algn="ctr"/>
            <a:r>
              <a:rPr lang="en-US" sz="2000" b="1" dirty="0"/>
              <a:t>What the</a:t>
            </a:r>
          </a:p>
          <a:p>
            <a:pPr algn="ctr"/>
            <a:r>
              <a:rPr lang="en-US" sz="2000" b="1" dirty="0"/>
              <a:t>customer</a:t>
            </a:r>
          </a:p>
          <a:p>
            <a:pPr algn="ctr"/>
            <a:r>
              <a:rPr lang="en-US" sz="2000" b="1" dirty="0"/>
              <a:t>really needed</a:t>
            </a:r>
          </a:p>
        </p:txBody>
      </p:sp>
      <p:grpSp>
        <p:nvGrpSpPr>
          <p:cNvPr id="35" name="Group 34"/>
          <p:cNvGrpSpPr/>
          <p:nvPr/>
        </p:nvGrpSpPr>
        <p:grpSpPr>
          <a:xfrm>
            <a:off x="8194688" y="4416047"/>
            <a:ext cx="587753" cy="587753"/>
            <a:chOff x="914400" y="4365246"/>
            <a:chExt cx="587753" cy="587753"/>
          </a:xfrm>
        </p:grpSpPr>
        <p:sp>
          <p:nvSpPr>
            <p:cNvPr id="36" name="Oval 35"/>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37" name="TextBox 36"/>
            <p:cNvSpPr txBox="1"/>
            <p:nvPr/>
          </p:nvSpPr>
          <p:spPr>
            <a:xfrm>
              <a:off x="1034527" y="4419600"/>
              <a:ext cx="340158" cy="461665"/>
            </a:xfrm>
            <a:prstGeom prst="rect">
              <a:avLst/>
            </a:prstGeom>
            <a:noFill/>
          </p:spPr>
          <p:txBody>
            <a:bodyPr wrap="none" rtlCol="0">
              <a:spAutoFit/>
            </a:bodyPr>
            <a:lstStyle/>
            <a:p>
              <a:r>
                <a:rPr lang="en-US" sz="2400" b="1" dirty="0"/>
                <a:t>9</a:t>
              </a:r>
            </a:p>
          </p:txBody>
        </p:sp>
      </p:grpSp>
      <p:grpSp>
        <p:nvGrpSpPr>
          <p:cNvPr id="38" name="Group 37"/>
          <p:cNvGrpSpPr/>
          <p:nvPr/>
        </p:nvGrpSpPr>
        <p:grpSpPr>
          <a:xfrm>
            <a:off x="10589593" y="4359969"/>
            <a:ext cx="587753" cy="587753"/>
            <a:chOff x="914400" y="4365246"/>
            <a:chExt cx="587753" cy="587753"/>
          </a:xfrm>
        </p:grpSpPr>
        <p:sp>
          <p:nvSpPr>
            <p:cNvPr id="39" name="Oval 38"/>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40" name="TextBox 39"/>
            <p:cNvSpPr txBox="1"/>
            <p:nvPr/>
          </p:nvSpPr>
          <p:spPr>
            <a:xfrm>
              <a:off x="953927" y="4419600"/>
              <a:ext cx="495649" cy="461665"/>
            </a:xfrm>
            <a:prstGeom prst="rect">
              <a:avLst/>
            </a:prstGeom>
            <a:noFill/>
          </p:spPr>
          <p:txBody>
            <a:bodyPr wrap="none" rtlCol="0">
              <a:spAutoFit/>
            </a:bodyPr>
            <a:lstStyle/>
            <a:p>
              <a:r>
                <a:rPr lang="en-US" sz="2400" b="1" dirty="0"/>
                <a:t>10</a:t>
              </a:r>
            </a:p>
          </p:txBody>
        </p:sp>
      </p:grpSp>
      <p:cxnSp>
        <p:nvCxnSpPr>
          <p:cNvPr id="41" name="Straight Connector 40"/>
          <p:cNvCxnSpPr/>
          <p:nvPr/>
        </p:nvCxnSpPr>
        <p:spPr>
          <a:xfrm>
            <a:off x="9686284" y="1600200"/>
            <a:ext cx="0" cy="464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284165" y="1600200"/>
            <a:ext cx="0" cy="4648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39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Why to Study Software Engineering?</a:t>
            </a:r>
          </a:p>
        </p:txBody>
      </p:sp>
      <p:sp>
        <p:nvSpPr>
          <p:cNvPr id="6" name="TextBox 5"/>
          <p:cNvSpPr txBox="1"/>
          <p:nvPr/>
        </p:nvSpPr>
        <p:spPr>
          <a:xfrm>
            <a:off x="110283" y="955357"/>
            <a:ext cx="9254457" cy="523220"/>
          </a:xfrm>
          <a:prstGeom prst="rect">
            <a:avLst/>
          </a:prstGeom>
          <a:noFill/>
        </p:spPr>
        <p:txBody>
          <a:bodyPr wrap="none" rtlCol="0">
            <a:spAutoFit/>
          </a:bodyPr>
          <a:lstStyle/>
          <a:p>
            <a:r>
              <a:rPr lang="en-US" sz="2800" b="1" dirty="0">
                <a:latin typeface="+mj-lt"/>
              </a:rPr>
              <a:t>Software Development Life Cycle </a:t>
            </a:r>
            <a:r>
              <a:rPr lang="en-US" sz="2800" b="1" dirty="0">
                <a:solidFill>
                  <a:srgbClr val="C00000"/>
                </a:solidFill>
                <a:latin typeface="+mj-lt"/>
              </a:rPr>
              <a:t>without</a:t>
            </a:r>
            <a:r>
              <a:rPr lang="en-US" sz="2800" b="1" dirty="0">
                <a:latin typeface="+mj-lt"/>
              </a:rPr>
              <a:t> Software Engineering</a:t>
            </a:r>
          </a:p>
        </p:txBody>
      </p:sp>
      <p:cxnSp>
        <p:nvCxnSpPr>
          <p:cNvPr id="7" name="Straight Connector 6"/>
          <p:cNvCxnSpPr/>
          <p:nvPr/>
        </p:nvCxnSpPr>
        <p:spPr>
          <a:xfrm>
            <a:off x="219528" y="1524000"/>
            <a:ext cx="9185729"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193A55DE-C7BD-3936-1AF2-E744AA67C16A}"/>
              </a:ext>
            </a:extLst>
          </p:cNvPr>
          <p:cNvPicPr>
            <a:picLocks noChangeAspect="1"/>
          </p:cNvPicPr>
          <p:nvPr/>
        </p:nvPicPr>
        <p:blipFill rotWithShape="1">
          <a:blip r:embed="rId2">
            <a:extLst>
              <a:ext uri="{28A0092B-C50C-407E-A947-70E740481C1C}">
                <a14:useLocalDpi xmlns:a14="http://schemas.microsoft.com/office/drawing/2010/main" val="0"/>
              </a:ext>
            </a:extLst>
          </a:blip>
          <a:srcRect b="13944"/>
          <a:stretch/>
        </p:blipFill>
        <p:spPr>
          <a:xfrm>
            <a:off x="1577041" y="1828800"/>
            <a:ext cx="1663700" cy="2743200"/>
          </a:xfrm>
          <a:prstGeom prst="rect">
            <a:avLst/>
          </a:prstGeom>
        </p:spPr>
      </p:pic>
      <p:sp>
        <p:nvSpPr>
          <p:cNvPr id="9" name="TextBox 8">
            <a:extLst>
              <a:ext uri="{FF2B5EF4-FFF2-40B4-BE49-F238E27FC236}">
                <a16:creationId xmlns:a16="http://schemas.microsoft.com/office/drawing/2014/main" id="{D3070A6A-14A3-B485-CDC4-26E4FB368594}"/>
              </a:ext>
            </a:extLst>
          </p:cNvPr>
          <p:cNvSpPr txBox="1"/>
          <p:nvPr/>
        </p:nvSpPr>
        <p:spPr>
          <a:xfrm>
            <a:off x="1564341" y="5001161"/>
            <a:ext cx="1625600" cy="1323439"/>
          </a:xfrm>
          <a:prstGeom prst="rect">
            <a:avLst/>
          </a:prstGeom>
          <a:noFill/>
        </p:spPr>
        <p:txBody>
          <a:bodyPr wrap="square" rtlCol="0">
            <a:spAutoFit/>
          </a:bodyPr>
          <a:lstStyle/>
          <a:p>
            <a:pPr algn="ctr"/>
            <a:r>
              <a:rPr lang="en-US" sz="2000" b="1" dirty="0"/>
              <a:t>How the Customer</a:t>
            </a:r>
          </a:p>
          <a:p>
            <a:pPr algn="ctr"/>
            <a:r>
              <a:rPr lang="en-US" sz="2000" b="1" dirty="0"/>
              <a:t>Explains Requirement</a:t>
            </a:r>
          </a:p>
        </p:txBody>
      </p:sp>
      <p:cxnSp>
        <p:nvCxnSpPr>
          <p:cNvPr id="10" name="Straight Connector 9">
            <a:extLst>
              <a:ext uri="{FF2B5EF4-FFF2-40B4-BE49-F238E27FC236}">
                <a16:creationId xmlns:a16="http://schemas.microsoft.com/office/drawing/2014/main" id="{CBF39820-35B6-ACDF-49DE-68084F43BF7B}"/>
              </a:ext>
            </a:extLst>
          </p:cNvPr>
          <p:cNvCxnSpPr/>
          <p:nvPr/>
        </p:nvCxnSpPr>
        <p:spPr>
          <a:xfrm>
            <a:off x="4268265" y="1600200"/>
            <a:ext cx="0" cy="46482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8141A09-859C-4964-B161-187FC2BC4B05}"/>
              </a:ext>
            </a:extLst>
          </p:cNvPr>
          <p:cNvGrpSpPr/>
          <p:nvPr/>
        </p:nvGrpSpPr>
        <p:grpSpPr>
          <a:xfrm>
            <a:off x="2097741" y="4365246"/>
            <a:ext cx="587753" cy="587753"/>
            <a:chOff x="914400" y="4365246"/>
            <a:chExt cx="587753" cy="587753"/>
          </a:xfrm>
        </p:grpSpPr>
        <p:sp>
          <p:nvSpPr>
            <p:cNvPr id="12" name="Oval 11">
              <a:extLst>
                <a:ext uri="{FF2B5EF4-FFF2-40B4-BE49-F238E27FC236}">
                  <a16:creationId xmlns:a16="http://schemas.microsoft.com/office/drawing/2014/main" id="{23BDA9C2-949D-977E-1889-E40CF8D9C69F}"/>
                </a:ext>
              </a:extLst>
            </p:cNvPr>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13" name="TextBox 12">
              <a:extLst>
                <a:ext uri="{FF2B5EF4-FFF2-40B4-BE49-F238E27FC236}">
                  <a16:creationId xmlns:a16="http://schemas.microsoft.com/office/drawing/2014/main" id="{18EC12FC-7EA0-D5F9-C6B3-930096EDB70A}"/>
                </a:ext>
              </a:extLst>
            </p:cNvPr>
            <p:cNvSpPr txBox="1"/>
            <p:nvPr/>
          </p:nvSpPr>
          <p:spPr>
            <a:xfrm>
              <a:off x="1028700" y="4419600"/>
              <a:ext cx="340158" cy="461665"/>
            </a:xfrm>
            <a:prstGeom prst="rect">
              <a:avLst/>
            </a:prstGeom>
            <a:noFill/>
          </p:spPr>
          <p:txBody>
            <a:bodyPr wrap="none" rtlCol="0">
              <a:spAutoFit/>
            </a:bodyPr>
            <a:lstStyle/>
            <a:p>
              <a:pPr algn="ctr"/>
              <a:r>
                <a:rPr lang="en-US" sz="2400" b="1" dirty="0"/>
                <a:t>1</a:t>
              </a:r>
            </a:p>
          </p:txBody>
        </p:sp>
      </p:grpSp>
      <p:sp>
        <p:nvSpPr>
          <p:cNvPr id="14" name="TextBox 13">
            <a:extLst>
              <a:ext uri="{FF2B5EF4-FFF2-40B4-BE49-F238E27FC236}">
                <a16:creationId xmlns:a16="http://schemas.microsoft.com/office/drawing/2014/main" id="{EEF646C2-2E91-2812-CDCF-9D180FC06D19}"/>
              </a:ext>
            </a:extLst>
          </p:cNvPr>
          <p:cNvSpPr txBox="1"/>
          <p:nvPr/>
        </p:nvSpPr>
        <p:spPr>
          <a:xfrm>
            <a:off x="5323962" y="5105400"/>
            <a:ext cx="1523999" cy="1061829"/>
          </a:xfrm>
          <a:prstGeom prst="rect">
            <a:avLst/>
          </a:prstGeom>
          <a:noFill/>
        </p:spPr>
        <p:txBody>
          <a:bodyPr wrap="square" rtlCol="0">
            <a:spAutoFit/>
          </a:bodyPr>
          <a:lstStyle/>
          <a:p>
            <a:pPr algn="ctr"/>
            <a:r>
              <a:rPr lang="en-US" sz="2100" b="1" dirty="0"/>
              <a:t>What</a:t>
            </a:r>
          </a:p>
          <a:p>
            <a:pPr algn="ctr"/>
            <a:r>
              <a:rPr lang="en-US" sz="2100" b="1" dirty="0"/>
              <a:t>Operations Installed</a:t>
            </a:r>
          </a:p>
        </p:txBody>
      </p:sp>
      <p:cxnSp>
        <p:nvCxnSpPr>
          <p:cNvPr id="15" name="Straight Connector 14">
            <a:extLst>
              <a:ext uri="{FF2B5EF4-FFF2-40B4-BE49-F238E27FC236}">
                <a16:creationId xmlns:a16="http://schemas.microsoft.com/office/drawing/2014/main" id="{DEBF5604-9699-D78E-D210-B66AFF407A00}"/>
              </a:ext>
            </a:extLst>
          </p:cNvPr>
          <p:cNvCxnSpPr/>
          <p:nvPr/>
        </p:nvCxnSpPr>
        <p:spPr>
          <a:xfrm>
            <a:off x="7915967" y="1671918"/>
            <a:ext cx="0" cy="464820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2E05DC7D-10F9-24A3-476B-7C734BFEC31C}"/>
              </a:ext>
            </a:extLst>
          </p:cNvPr>
          <p:cNvPicPr>
            <a:picLocks noChangeAspect="1"/>
          </p:cNvPicPr>
          <p:nvPr/>
        </p:nvPicPr>
        <p:blipFill rotWithShape="1">
          <a:blip r:embed="rId3">
            <a:extLst>
              <a:ext uri="{28A0092B-C50C-407E-A947-70E740481C1C}">
                <a14:useLocalDpi xmlns:a14="http://schemas.microsoft.com/office/drawing/2010/main" val="0"/>
              </a:ext>
            </a:extLst>
          </a:blip>
          <a:srcRect b="14144"/>
          <a:stretch/>
        </p:blipFill>
        <p:spPr>
          <a:xfrm>
            <a:off x="5260461" y="1835150"/>
            <a:ext cx="1663700" cy="2736850"/>
          </a:xfrm>
          <a:prstGeom prst="rect">
            <a:avLst/>
          </a:prstGeom>
        </p:spPr>
      </p:pic>
      <p:grpSp>
        <p:nvGrpSpPr>
          <p:cNvPr id="17" name="Group 16">
            <a:extLst>
              <a:ext uri="{FF2B5EF4-FFF2-40B4-BE49-F238E27FC236}">
                <a16:creationId xmlns:a16="http://schemas.microsoft.com/office/drawing/2014/main" id="{0C16B988-A8C7-714C-924A-37C78ADF4646}"/>
              </a:ext>
            </a:extLst>
          </p:cNvPr>
          <p:cNvGrpSpPr/>
          <p:nvPr/>
        </p:nvGrpSpPr>
        <p:grpSpPr>
          <a:xfrm>
            <a:off x="5829716" y="4354324"/>
            <a:ext cx="587753" cy="587753"/>
            <a:chOff x="914400" y="4365246"/>
            <a:chExt cx="587753" cy="587753"/>
          </a:xfrm>
        </p:grpSpPr>
        <p:sp>
          <p:nvSpPr>
            <p:cNvPr id="18" name="Oval 17">
              <a:extLst>
                <a:ext uri="{FF2B5EF4-FFF2-40B4-BE49-F238E27FC236}">
                  <a16:creationId xmlns:a16="http://schemas.microsoft.com/office/drawing/2014/main" id="{AD2B9072-8ECB-8599-556C-78F9C6E3278D}"/>
                </a:ext>
              </a:extLst>
            </p:cNvPr>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19" name="TextBox 18">
              <a:extLst>
                <a:ext uri="{FF2B5EF4-FFF2-40B4-BE49-F238E27FC236}">
                  <a16:creationId xmlns:a16="http://schemas.microsoft.com/office/drawing/2014/main" id="{D569954D-4E67-0755-3114-1F18B0C738E1}"/>
                </a:ext>
              </a:extLst>
            </p:cNvPr>
            <p:cNvSpPr txBox="1"/>
            <p:nvPr/>
          </p:nvSpPr>
          <p:spPr>
            <a:xfrm>
              <a:off x="1034527" y="4419600"/>
              <a:ext cx="340158" cy="461665"/>
            </a:xfrm>
            <a:prstGeom prst="rect">
              <a:avLst/>
            </a:prstGeom>
            <a:noFill/>
          </p:spPr>
          <p:txBody>
            <a:bodyPr wrap="none" rtlCol="0">
              <a:spAutoFit/>
            </a:bodyPr>
            <a:lstStyle/>
            <a:p>
              <a:r>
                <a:rPr lang="en-US" sz="2400" b="1" dirty="0"/>
                <a:t>7</a:t>
              </a:r>
            </a:p>
          </p:txBody>
        </p:sp>
      </p:grpSp>
      <p:pic>
        <p:nvPicPr>
          <p:cNvPr id="20" name="Picture 19">
            <a:extLst>
              <a:ext uri="{FF2B5EF4-FFF2-40B4-BE49-F238E27FC236}">
                <a16:creationId xmlns:a16="http://schemas.microsoft.com/office/drawing/2014/main" id="{8A1C774F-4902-D971-CA66-406BACE3D5B9}"/>
              </a:ext>
            </a:extLst>
          </p:cNvPr>
          <p:cNvPicPr>
            <a:picLocks noChangeAspect="1"/>
          </p:cNvPicPr>
          <p:nvPr/>
        </p:nvPicPr>
        <p:blipFill rotWithShape="1">
          <a:blip r:embed="rId4">
            <a:extLst>
              <a:ext uri="{28A0092B-C50C-407E-A947-70E740481C1C}">
                <a14:useLocalDpi xmlns:a14="http://schemas.microsoft.com/office/drawing/2010/main" val="0"/>
              </a:ext>
            </a:extLst>
          </a:blip>
          <a:srcRect b="13855"/>
          <a:stretch/>
        </p:blipFill>
        <p:spPr>
          <a:xfrm>
            <a:off x="8982200" y="1835150"/>
            <a:ext cx="1663700" cy="2724150"/>
          </a:xfrm>
          <a:prstGeom prst="rect">
            <a:avLst/>
          </a:prstGeom>
        </p:spPr>
      </p:pic>
      <p:sp>
        <p:nvSpPr>
          <p:cNvPr id="21" name="TextBox 20">
            <a:extLst>
              <a:ext uri="{FF2B5EF4-FFF2-40B4-BE49-F238E27FC236}">
                <a16:creationId xmlns:a16="http://schemas.microsoft.com/office/drawing/2014/main" id="{078D216A-98EB-8E53-8236-0A941A172D81}"/>
              </a:ext>
            </a:extLst>
          </p:cNvPr>
          <p:cNvSpPr txBox="1"/>
          <p:nvPr/>
        </p:nvSpPr>
        <p:spPr>
          <a:xfrm>
            <a:off x="8969500" y="5105400"/>
            <a:ext cx="1816099" cy="1015663"/>
          </a:xfrm>
          <a:prstGeom prst="rect">
            <a:avLst/>
          </a:prstGeom>
          <a:noFill/>
        </p:spPr>
        <p:txBody>
          <a:bodyPr wrap="square" rtlCol="0">
            <a:spAutoFit/>
          </a:bodyPr>
          <a:lstStyle/>
          <a:p>
            <a:pPr algn="ctr"/>
            <a:r>
              <a:rPr lang="en-US" sz="2000" b="1" dirty="0"/>
              <a:t>What the</a:t>
            </a:r>
          </a:p>
          <a:p>
            <a:pPr algn="ctr"/>
            <a:r>
              <a:rPr lang="en-US" sz="2000" b="1" dirty="0"/>
              <a:t>customer</a:t>
            </a:r>
          </a:p>
          <a:p>
            <a:pPr algn="ctr"/>
            <a:r>
              <a:rPr lang="en-US" sz="2000" b="1" dirty="0"/>
              <a:t>really needed</a:t>
            </a:r>
          </a:p>
        </p:txBody>
      </p:sp>
      <p:grpSp>
        <p:nvGrpSpPr>
          <p:cNvPr id="22" name="Group 21">
            <a:extLst>
              <a:ext uri="{FF2B5EF4-FFF2-40B4-BE49-F238E27FC236}">
                <a16:creationId xmlns:a16="http://schemas.microsoft.com/office/drawing/2014/main" id="{18A616BE-DBA1-D63A-0B8A-D4C5267752D7}"/>
              </a:ext>
            </a:extLst>
          </p:cNvPr>
          <p:cNvGrpSpPr/>
          <p:nvPr/>
        </p:nvGrpSpPr>
        <p:grpSpPr>
          <a:xfrm>
            <a:off x="9513824" y="4359969"/>
            <a:ext cx="587753" cy="587753"/>
            <a:chOff x="914400" y="4365246"/>
            <a:chExt cx="587753" cy="587753"/>
          </a:xfrm>
        </p:grpSpPr>
        <p:sp>
          <p:nvSpPr>
            <p:cNvPr id="23" name="Oval 22">
              <a:extLst>
                <a:ext uri="{FF2B5EF4-FFF2-40B4-BE49-F238E27FC236}">
                  <a16:creationId xmlns:a16="http://schemas.microsoft.com/office/drawing/2014/main" id="{3D8F7270-2E39-F489-3DEC-E658D8DF4C9B}"/>
                </a:ext>
              </a:extLst>
            </p:cNvPr>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24" name="TextBox 23">
              <a:extLst>
                <a:ext uri="{FF2B5EF4-FFF2-40B4-BE49-F238E27FC236}">
                  <a16:creationId xmlns:a16="http://schemas.microsoft.com/office/drawing/2014/main" id="{DAE9A9E6-2649-3154-2EA6-C98EEFD1B5C8}"/>
                </a:ext>
              </a:extLst>
            </p:cNvPr>
            <p:cNvSpPr txBox="1"/>
            <p:nvPr/>
          </p:nvSpPr>
          <p:spPr>
            <a:xfrm>
              <a:off x="953927" y="4419600"/>
              <a:ext cx="495649" cy="461665"/>
            </a:xfrm>
            <a:prstGeom prst="rect">
              <a:avLst/>
            </a:prstGeom>
            <a:noFill/>
          </p:spPr>
          <p:txBody>
            <a:bodyPr wrap="none" rtlCol="0">
              <a:spAutoFit/>
            </a:bodyPr>
            <a:lstStyle/>
            <a:p>
              <a:r>
                <a:rPr lang="en-US" sz="2400" b="1" dirty="0"/>
                <a:t>10</a:t>
              </a:r>
            </a:p>
          </p:txBody>
        </p:sp>
      </p:grpSp>
    </p:spTree>
    <p:extLst>
      <p:ext uri="{BB962C8B-B14F-4D97-AF65-F5344CB8AC3E}">
        <p14:creationId xmlns:p14="http://schemas.microsoft.com/office/powerpoint/2010/main" val="37745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89F5-5B5E-433B-9F30-926FC69004CC}"/>
              </a:ext>
            </a:extLst>
          </p:cNvPr>
          <p:cNvSpPr>
            <a:spLocks noGrp="1"/>
          </p:cNvSpPr>
          <p:nvPr>
            <p:ph type="title"/>
          </p:nvPr>
        </p:nvSpPr>
        <p:spPr/>
        <p:txBody>
          <a:bodyPr>
            <a:normAutofit/>
          </a:bodyPr>
          <a:lstStyle/>
          <a:p>
            <a:r>
              <a:rPr lang="en-US" dirty="0"/>
              <a:t>SDLC </a:t>
            </a:r>
            <a:r>
              <a:rPr lang="en-US" dirty="0">
                <a:solidFill>
                  <a:srgbClr val="A32D19"/>
                </a:solidFill>
              </a:rPr>
              <a:t>without</a:t>
            </a:r>
            <a:r>
              <a:rPr lang="en-US" dirty="0"/>
              <a:t> Software Engineering</a:t>
            </a:r>
          </a:p>
        </p:txBody>
      </p:sp>
      <p:sp>
        <p:nvSpPr>
          <p:cNvPr id="4" name="TextBox 3"/>
          <p:cNvSpPr txBox="1"/>
          <p:nvPr/>
        </p:nvSpPr>
        <p:spPr>
          <a:xfrm>
            <a:off x="8320379" y="1058683"/>
            <a:ext cx="3604995" cy="4832092"/>
          </a:xfrm>
          <a:prstGeom prst="rect">
            <a:avLst/>
          </a:prstGeom>
          <a:noFill/>
        </p:spPr>
        <p:txBody>
          <a:bodyPr wrap="square" rtlCol="0">
            <a:spAutoFit/>
          </a:bodyPr>
          <a:lstStyle/>
          <a:p>
            <a:pPr algn="ctr"/>
            <a:r>
              <a:rPr lang="en-US" sz="2800" dirty="0"/>
              <a:t>The software development </a:t>
            </a:r>
          </a:p>
          <a:p>
            <a:pPr algn="ctr"/>
            <a:r>
              <a:rPr lang="en-US" sz="2800" b="1" dirty="0">
                <a:solidFill>
                  <a:srgbClr val="A32D19"/>
                </a:solidFill>
              </a:rPr>
              <a:t>process</a:t>
            </a:r>
            <a:r>
              <a:rPr lang="en-US" sz="2800" dirty="0">
                <a:solidFill>
                  <a:srgbClr val="C00000"/>
                </a:solidFill>
              </a:rPr>
              <a:t> </a:t>
            </a:r>
            <a:r>
              <a:rPr lang="en-US" sz="2800" dirty="0"/>
              <a:t>needs to be </a:t>
            </a:r>
          </a:p>
          <a:p>
            <a:pPr algn="ctr"/>
            <a:r>
              <a:rPr lang="en-US" sz="2800" b="1" dirty="0">
                <a:solidFill>
                  <a:srgbClr val="A32D19"/>
                </a:solidFill>
              </a:rPr>
              <a:t>engineered</a:t>
            </a:r>
            <a:r>
              <a:rPr lang="en-US" sz="2800" dirty="0">
                <a:solidFill>
                  <a:srgbClr val="C00000"/>
                </a:solidFill>
              </a:rPr>
              <a:t> </a:t>
            </a:r>
          </a:p>
          <a:p>
            <a:pPr algn="ctr"/>
            <a:r>
              <a:rPr lang="en-US" sz="2800" dirty="0"/>
              <a:t>to avoid the </a:t>
            </a:r>
          </a:p>
          <a:p>
            <a:pPr algn="ctr"/>
            <a:r>
              <a:rPr lang="en-US" sz="2800" b="1" dirty="0">
                <a:solidFill>
                  <a:srgbClr val="A32D19"/>
                </a:solidFill>
              </a:rPr>
              <a:t>communication</a:t>
            </a:r>
            <a:r>
              <a:rPr lang="en-US" sz="2800" b="1" dirty="0">
                <a:solidFill>
                  <a:srgbClr val="C00000"/>
                </a:solidFill>
              </a:rPr>
              <a:t> </a:t>
            </a:r>
            <a:r>
              <a:rPr lang="en-US" sz="2800" b="1" dirty="0">
                <a:solidFill>
                  <a:srgbClr val="A32D19"/>
                </a:solidFill>
              </a:rPr>
              <a:t>gap</a:t>
            </a:r>
          </a:p>
          <a:p>
            <a:pPr algn="ctr"/>
            <a:r>
              <a:rPr lang="en-US" sz="2800" dirty="0"/>
              <a:t> &amp; to </a:t>
            </a:r>
            <a:r>
              <a:rPr lang="en-US" sz="2800" b="1" dirty="0">
                <a:solidFill>
                  <a:srgbClr val="A32D19"/>
                </a:solidFill>
              </a:rPr>
              <a:t>meet</a:t>
            </a:r>
            <a:r>
              <a:rPr lang="en-US" sz="2800" b="1" dirty="0">
                <a:solidFill>
                  <a:srgbClr val="C00000"/>
                </a:solidFill>
              </a:rPr>
              <a:t>  </a:t>
            </a:r>
            <a:r>
              <a:rPr lang="en-US" sz="2800" b="1" dirty="0">
                <a:solidFill>
                  <a:srgbClr val="A32D19"/>
                </a:solidFill>
              </a:rPr>
              <a:t>the</a:t>
            </a:r>
            <a:r>
              <a:rPr lang="en-US" sz="2800" b="1" dirty="0">
                <a:solidFill>
                  <a:srgbClr val="C00000"/>
                </a:solidFill>
              </a:rPr>
              <a:t> </a:t>
            </a:r>
            <a:r>
              <a:rPr lang="en-US" sz="2800" b="1" dirty="0">
                <a:solidFill>
                  <a:srgbClr val="A32D19"/>
                </a:solidFill>
              </a:rPr>
              <a:t>actual</a:t>
            </a:r>
            <a:r>
              <a:rPr lang="en-US" sz="2800" b="1" dirty="0"/>
              <a:t> </a:t>
            </a:r>
          </a:p>
          <a:p>
            <a:pPr algn="ctr"/>
            <a:r>
              <a:rPr lang="en-US" sz="2800" b="1" dirty="0">
                <a:solidFill>
                  <a:srgbClr val="A32D19"/>
                </a:solidFill>
              </a:rPr>
              <a:t>requirements</a:t>
            </a:r>
            <a:r>
              <a:rPr lang="en-US" sz="2800" dirty="0">
                <a:solidFill>
                  <a:srgbClr val="C00000"/>
                </a:solidFill>
              </a:rPr>
              <a:t> </a:t>
            </a:r>
            <a:r>
              <a:rPr lang="en-US" sz="2800" dirty="0"/>
              <a:t>of customer </a:t>
            </a:r>
          </a:p>
          <a:p>
            <a:pPr algn="ctr"/>
            <a:r>
              <a:rPr lang="en-US" sz="2800" dirty="0"/>
              <a:t>within </a:t>
            </a:r>
            <a:r>
              <a:rPr lang="en-US" sz="2800" b="1" dirty="0">
                <a:solidFill>
                  <a:srgbClr val="A32D19"/>
                </a:solidFill>
              </a:rPr>
              <a:t>stipulated</a:t>
            </a:r>
            <a:r>
              <a:rPr lang="en-US" sz="2800" b="1" dirty="0">
                <a:solidFill>
                  <a:srgbClr val="C00000"/>
                </a:solidFill>
              </a:rPr>
              <a:t> </a:t>
            </a:r>
            <a:r>
              <a:rPr lang="en-US" sz="2800" b="1" dirty="0">
                <a:solidFill>
                  <a:srgbClr val="A32D19"/>
                </a:solidFill>
              </a:rPr>
              <a:t>budget</a:t>
            </a:r>
            <a:r>
              <a:rPr lang="en-US" sz="2800" b="1" dirty="0">
                <a:solidFill>
                  <a:srgbClr val="C00000"/>
                </a:solidFill>
              </a:rPr>
              <a:t> </a:t>
            </a:r>
          </a:p>
          <a:p>
            <a:pPr algn="ctr"/>
            <a:r>
              <a:rPr lang="en-US" sz="2800" dirty="0"/>
              <a:t>&amp; </a:t>
            </a:r>
            <a:r>
              <a:rPr lang="en-US" sz="2800" b="1" dirty="0">
                <a:solidFill>
                  <a:srgbClr val="A32D19"/>
                </a:solidFill>
              </a:rPr>
              <a:t>time</a:t>
            </a:r>
          </a:p>
        </p:txBody>
      </p:sp>
      <p:sp>
        <p:nvSpPr>
          <p:cNvPr id="6" name="Rectangle 5"/>
          <p:cNvSpPr/>
          <p:nvPr/>
        </p:nvSpPr>
        <p:spPr>
          <a:xfrm>
            <a:off x="141632" y="1058683"/>
            <a:ext cx="338533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Customer Requirement</a:t>
            </a:r>
          </a:p>
        </p:txBody>
      </p:sp>
      <p:sp>
        <p:nvSpPr>
          <p:cNvPr id="7" name="TextBox 6"/>
          <p:cNvSpPr txBox="1"/>
          <p:nvPr/>
        </p:nvSpPr>
        <p:spPr>
          <a:xfrm>
            <a:off x="141632" y="1668283"/>
            <a:ext cx="3385339" cy="21236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buFont typeface="Arial" panose="020B0604020202020204" pitchFamily="34" charset="0"/>
              <a:buChar char="•"/>
            </a:pPr>
            <a:r>
              <a:rPr lang="en-US" sz="2200" dirty="0"/>
              <a:t>Have one trunk</a:t>
            </a:r>
          </a:p>
          <a:p>
            <a:pPr marL="342900" indent="-342900">
              <a:buFont typeface="Arial" panose="020B0604020202020204" pitchFamily="34" charset="0"/>
              <a:buChar char="•"/>
            </a:pPr>
            <a:r>
              <a:rPr lang="en-US" sz="2200" dirty="0"/>
              <a:t>Have four legs</a:t>
            </a:r>
          </a:p>
          <a:p>
            <a:pPr marL="342900" indent="-342900">
              <a:buFont typeface="Arial" panose="020B0604020202020204" pitchFamily="34" charset="0"/>
              <a:buChar char="•"/>
            </a:pPr>
            <a:r>
              <a:rPr lang="en-US" sz="2200" dirty="0"/>
              <a:t>Should carry load both passenger &amp; cargo</a:t>
            </a:r>
          </a:p>
          <a:p>
            <a:pPr marL="342900" indent="-342900">
              <a:buFont typeface="Arial" panose="020B0604020202020204" pitchFamily="34" charset="0"/>
              <a:buChar char="•"/>
            </a:pPr>
            <a:r>
              <a:rPr lang="en-US" sz="2200" dirty="0"/>
              <a:t>Black in color</a:t>
            </a:r>
          </a:p>
          <a:p>
            <a:pPr marL="342900" indent="-342900">
              <a:buFont typeface="Arial" panose="020B0604020202020204" pitchFamily="34" charset="0"/>
              <a:buChar char="•"/>
            </a:pPr>
            <a:r>
              <a:rPr lang="en-US" sz="2200" dirty="0"/>
              <a:t>Should be vegetarian</a:t>
            </a:r>
          </a:p>
        </p:txBody>
      </p:sp>
      <p:sp>
        <p:nvSpPr>
          <p:cNvPr id="8" name="Rectangle 7"/>
          <p:cNvSpPr/>
          <p:nvPr/>
        </p:nvSpPr>
        <p:spPr>
          <a:xfrm>
            <a:off x="141632" y="3798346"/>
            <a:ext cx="3385339" cy="25952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13" y="3898610"/>
            <a:ext cx="2486372" cy="2400635"/>
          </a:xfrm>
          <a:prstGeom prst="rect">
            <a:avLst/>
          </a:prstGeom>
        </p:spPr>
      </p:pic>
      <p:sp>
        <p:nvSpPr>
          <p:cNvPr id="10" name="Rectangle 9"/>
          <p:cNvSpPr/>
          <p:nvPr/>
        </p:nvSpPr>
        <p:spPr>
          <a:xfrm>
            <a:off x="3739584" y="1058683"/>
            <a:ext cx="4114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Solution</a:t>
            </a:r>
          </a:p>
        </p:txBody>
      </p:sp>
      <p:sp>
        <p:nvSpPr>
          <p:cNvPr id="11" name="TextBox 10"/>
          <p:cNvSpPr txBox="1"/>
          <p:nvPr/>
        </p:nvSpPr>
        <p:spPr>
          <a:xfrm>
            <a:off x="3739584" y="1668283"/>
            <a:ext cx="4114800" cy="212365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buFont typeface="Arial" panose="020B0604020202020204" pitchFamily="34" charset="0"/>
              <a:buChar char="•"/>
            </a:pPr>
            <a:r>
              <a:rPr lang="en-US" sz="2200" dirty="0"/>
              <a:t>Have one trunk</a:t>
            </a:r>
          </a:p>
          <a:p>
            <a:pPr marL="342900" indent="-342900">
              <a:buFont typeface="Arial" panose="020B0604020202020204" pitchFamily="34" charset="0"/>
              <a:buChar char="•"/>
            </a:pPr>
            <a:r>
              <a:rPr lang="en-US" sz="2200" dirty="0"/>
              <a:t>Have four legs</a:t>
            </a:r>
          </a:p>
          <a:p>
            <a:pPr marL="342900" indent="-342900">
              <a:buFont typeface="Arial" panose="020B0604020202020204" pitchFamily="34" charset="0"/>
              <a:buChar char="•"/>
            </a:pPr>
            <a:r>
              <a:rPr lang="en-US" sz="2200" dirty="0"/>
              <a:t>Should carry load both passenger &amp; cargo</a:t>
            </a:r>
          </a:p>
          <a:p>
            <a:pPr marL="342900" indent="-342900">
              <a:buFont typeface="Arial" panose="020B0604020202020204" pitchFamily="34" charset="0"/>
              <a:buChar char="•"/>
            </a:pPr>
            <a:r>
              <a:rPr lang="en-US" sz="2200" dirty="0"/>
              <a:t>Black in color</a:t>
            </a:r>
          </a:p>
          <a:p>
            <a:pPr marL="342900" indent="-342900">
              <a:buFont typeface="Arial" panose="020B0604020202020204" pitchFamily="34" charset="0"/>
              <a:buChar char="•"/>
            </a:pPr>
            <a:r>
              <a:rPr lang="en-US" sz="2200" dirty="0"/>
              <a:t>Should be vegetarian</a:t>
            </a:r>
          </a:p>
        </p:txBody>
      </p:sp>
      <p:sp>
        <p:nvSpPr>
          <p:cNvPr id="12" name="Rectangle 11"/>
          <p:cNvSpPr/>
          <p:nvPr/>
        </p:nvSpPr>
        <p:spPr>
          <a:xfrm>
            <a:off x="3739584" y="3798347"/>
            <a:ext cx="4114800" cy="25952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5784" y="3904390"/>
            <a:ext cx="1981200" cy="2387600"/>
          </a:xfrm>
          <a:prstGeom prst="rect">
            <a:avLst/>
          </a:prstGeom>
        </p:spPr>
      </p:pic>
      <p:sp>
        <p:nvSpPr>
          <p:cNvPr id="14" name="TextBox 13"/>
          <p:cNvSpPr txBox="1"/>
          <p:nvPr/>
        </p:nvSpPr>
        <p:spPr>
          <a:xfrm>
            <a:off x="5847784" y="4140652"/>
            <a:ext cx="1981200" cy="2062103"/>
          </a:xfrm>
          <a:prstGeom prst="rect">
            <a:avLst/>
          </a:prstGeom>
          <a:noFill/>
        </p:spPr>
        <p:txBody>
          <a:bodyPr wrap="square" rtlCol="0">
            <a:spAutoFit/>
          </a:bodyPr>
          <a:lstStyle/>
          <a:p>
            <a:pPr algn="ctr"/>
            <a:r>
              <a:rPr lang="en-US" sz="3200" dirty="0"/>
              <a:t>Our value added,</a:t>
            </a:r>
          </a:p>
          <a:p>
            <a:pPr algn="ctr"/>
            <a:r>
              <a:rPr lang="en-US" sz="3200" dirty="0"/>
              <a:t>also gives milk</a:t>
            </a:r>
          </a:p>
        </p:txBody>
      </p:sp>
    </p:spTree>
    <p:extLst>
      <p:ext uri="{BB962C8B-B14F-4D97-AF65-F5344CB8AC3E}">
        <p14:creationId xmlns:p14="http://schemas.microsoft.com/office/powerpoint/2010/main" val="3397275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
                                            <p:txEl>
                                              <p:pRg st="0" end="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11863-43F3-412A-EA87-4E762AB5ABBE}"/>
              </a:ext>
            </a:extLst>
          </p:cNvPr>
          <p:cNvSpPr>
            <a:spLocks noGrp="1"/>
          </p:cNvSpPr>
          <p:nvPr>
            <p:ph type="title"/>
          </p:nvPr>
        </p:nvSpPr>
        <p:spPr/>
        <p:txBody>
          <a:bodyPr>
            <a:normAutofit/>
          </a:bodyPr>
          <a:lstStyle/>
          <a:p>
            <a:r>
              <a:rPr lang="en-IN"/>
              <a:t>Without Standards</a:t>
            </a:r>
            <a:endParaRPr lang="en-IN" dirty="0"/>
          </a:p>
        </p:txBody>
      </p:sp>
      <p:sp>
        <p:nvSpPr>
          <p:cNvPr id="5" name="Content Placeholder 4">
            <a:extLst>
              <a:ext uri="{FF2B5EF4-FFF2-40B4-BE49-F238E27FC236}">
                <a16:creationId xmlns:a16="http://schemas.microsoft.com/office/drawing/2014/main" id="{C0C47860-38D0-E1CC-6F65-343CE34F4409}"/>
              </a:ext>
            </a:extLst>
          </p:cNvPr>
          <p:cNvSpPr>
            <a:spLocks noGrp="1"/>
          </p:cNvSpPr>
          <p:nvPr>
            <p:ph idx="1"/>
          </p:nvPr>
        </p:nvSpPr>
        <p:spPr>
          <a:xfrm>
            <a:off x="131181" y="891581"/>
            <a:ext cx="5964819" cy="5590565"/>
          </a:xfrm>
        </p:spPr>
        <p:txBody>
          <a:bodyPr/>
          <a:lstStyle/>
          <a:p>
            <a:r>
              <a:rPr lang="en-US" dirty="0">
                <a:solidFill>
                  <a:srgbClr val="A32D19"/>
                </a:solidFill>
              </a:rPr>
              <a:t>A lack of standards </a:t>
            </a:r>
            <a:r>
              <a:rPr lang="en-US" dirty="0"/>
              <a:t>can make your </a:t>
            </a:r>
            <a:r>
              <a:rPr lang="en-US" b="1" dirty="0">
                <a:solidFill>
                  <a:srgbClr val="A32D19"/>
                </a:solidFill>
              </a:rPr>
              <a:t>code unreadable</a:t>
            </a:r>
            <a:r>
              <a:rPr lang="en-US" dirty="0"/>
              <a:t>.</a:t>
            </a:r>
          </a:p>
          <a:p>
            <a:r>
              <a:rPr lang="en-US" dirty="0"/>
              <a:t>Disagreement over standards can cause check-in </a:t>
            </a:r>
            <a:r>
              <a:rPr lang="en-US" b="1" dirty="0">
                <a:solidFill>
                  <a:srgbClr val="A32D19"/>
                </a:solidFill>
              </a:rPr>
              <a:t>wars between developers.</a:t>
            </a:r>
          </a:p>
          <a:p>
            <a:r>
              <a:rPr lang="en-US" dirty="0"/>
              <a:t>Seeing </a:t>
            </a:r>
            <a:r>
              <a:rPr lang="en-US" dirty="0">
                <a:solidFill>
                  <a:srgbClr val="A32D19"/>
                </a:solidFill>
              </a:rPr>
              <a:t>different standards </a:t>
            </a:r>
            <a:r>
              <a:rPr lang="en-US" dirty="0"/>
              <a:t>in the </a:t>
            </a:r>
            <a:r>
              <a:rPr lang="en-US" dirty="0">
                <a:solidFill>
                  <a:srgbClr val="A32D19"/>
                </a:solidFill>
              </a:rPr>
              <a:t>same class </a:t>
            </a:r>
            <a:r>
              <a:rPr lang="en-US" dirty="0"/>
              <a:t>can be </a:t>
            </a:r>
            <a:r>
              <a:rPr lang="en-US" b="1" dirty="0">
                <a:solidFill>
                  <a:srgbClr val="A32D19"/>
                </a:solidFill>
              </a:rPr>
              <a:t>extremely irritating.</a:t>
            </a:r>
            <a:endParaRPr lang="en-IN" b="1" dirty="0">
              <a:solidFill>
                <a:srgbClr val="A32D19"/>
              </a:solidFill>
            </a:endParaRPr>
          </a:p>
        </p:txBody>
      </p:sp>
      <p:pic>
        <p:nvPicPr>
          <p:cNvPr id="1026" name="Picture 2">
            <a:extLst>
              <a:ext uri="{FF2B5EF4-FFF2-40B4-BE49-F238E27FC236}">
                <a16:creationId xmlns:a16="http://schemas.microsoft.com/office/drawing/2014/main" id="{68EC445F-1ECB-220D-31B4-18910FB4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953" y="711201"/>
            <a:ext cx="5963477" cy="592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47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6F24-6049-4B23-6CD4-BEF638A5BA2B}"/>
              </a:ext>
            </a:extLst>
          </p:cNvPr>
          <p:cNvSpPr>
            <a:spLocks noGrp="1"/>
          </p:cNvSpPr>
          <p:nvPr>
            <p:ph type="title"/>
          </p:nvPr>
        </p:nvSpPr>
        <p:spPr/>
        <p:txBody>
          <a:bodyPr/>
          <a:lstStyle/>
          <a:p>
            <a:r>
              <a:rPr lang="en-IN" dirty="0"/>
              <a:t>Without Testing</a:t>
            </a:r>
          </a:p>
        </p:txBody>
      </p:sp>
      <p:pic>
        <p:nvPicPr>
          <p:cNvPr id="4" name="Without-Testing">
            <a:hlinkClick r:id="" action="ppaction://media"/>
            <a:extLst>
              <a:ext uri="{FF2B5EF4-FFF2-40B4-BE49-F238E27FC236}">
                <a16:creationId xmlns:a16="http://schemas.microsoft.com/office/drawing/2014/main" id="{B62BB973-EB5A-5CD6-5ACE-88313AAD5B6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42487" y="711201"/>
            <a:ext cx="3307025" cy="5877858"/>
          </a:xfrm>
        </p:spPr>
      </p:pic>
    </p:spTree>
    <p:extLst>
      <p:ext uri="{BB962C8B-B14F-4D97-AF65-F5344CB8AC3E}">
        <p14:creationId xmlns:p14="http://schemas.microsoft.com/office/powerpoint/2010/main" val="395697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08CA-B5F2-FD0F-48A0-EDD35BE2B909}"/>
              </a:ext>
            </a:extLst>
          </p:cNvPr>
          <p:cNvSpPr>
            <a:spLocks noGrp="1"/>
          </p:cNvSpPr>
          <p:nvPr>
            <p:ph type="title"/>
          </p:nvPr>
        </p:nvSpPr>
        <p:spPr/>
        <p:txBody>
          <a:bodyPr/>
          <a:lstStyle/>
          <a:p>
            <a:r>
              <a:rPr lang="en-IN" dirty="0"/>
              <a:t>Need of Software Engineering</a:t>
            </a:r>
          </a:p>
        </p:txBody>
      </p:sp>
      <p:sp>
        <p:nvSpPr>
          <p:cNvPr id="3" name="Content Placeholder 2">
            <a:extLst>
              <a:ext uri="{FF2B5EF4-FFF2-40B4-BE49-F238E27FC236}">
                <a16:creationId xmlns:a16="http://schemas.microsoft.com/office/drawing/2014/main" id="{29664D5A-D1C0-BE34-7930-2027CCA59F2A}"/>
              </a:ext>
            </a:extLst>
          </p:cNvPr>
          <p:cNvSpPr>
            <a:spLocks noGrp="1"/>
          </p:cNvSpPr>
          <p:nvPr>
            <p:ph idx="1"/>
          </p:nvPr>
        </p:nvSpPr>
        <p:spPr/>
        <p:txBody>
          <a:bodyPr/>
          <a:lstStyle/>
          <a:p>
            <a:r>
              <a:rPr lang="en-IN" b="1" dirty="0">
                <a:solidFill>
                  <a:srgbClr val="A32D19"/>
                </a:solidFill>
              </a:rPr>
              <a:t>Managing Complexity</a:t>
            </a:r>
          </a:p>
          <a:p>
            <a:pPr lvl="1"/>
            <a:r>
              <a:rPr lang="en-US" dirty="0"/>
              <a:t>Software systems have become increasingly complex. Software engineering </a:t>
            </a:r>
            <a:r>
              <a:rPr lang="en-US" dirty="0">
                <a:solidFill>
                  <a:srgbClr val="A32D19"/>
                </a:solidFill>
              </a:rPr>
              <a:t>provides structured methods and tools </a:t>
            </a:r>
            <a:r>
              <a:rPr lang="en-US" dirty="0"/>
              <a:t>to </a:t>
            </a:r>
            <a:r>
              <a:rPr lang="en-US" dirty="0">
                <a:solidFill>
                  <a:srgbClr val="A32D19"/>
                </a:solidFill>
              </a:rPr>
              <a:t>handle this complexity efficiently</a:t>
            </a:r>
            <a:r>
              <a:rPr lang="en-US" dirty="0"/>
              <a:t>.</a:t>
            </a:r>
            <a:endParaRPr lang="en-IN" dirty="0"/>
          </a:p>
          <a:p>
            <a:r>
              <a:rPr lang="en-IN" b="1" dirty="0">
                <a:solidFill>
                  <a:srgbClr val="A32D19"/>
                </a:solidFill>
              </a:rPr>
              <a:t>Improving Quality</a:t>
            </a:r>
          </a:p>
          <a:p>
            <a:pPr lvl="1"/>
            <a:r>
              <a:rPr lang="en-US" dirty="0"/>
              <a:t>Ensures that software </a:t>
            </a:r>
            <a:r>
              <a:rPr lang="en-US" dirty="0">
                <a:solidFill>
                  <a:srgbClr val="A32D19"/>
                </a:solidFill>
              </a:rPr>
              <a:t>meets quality standards</a:t>
            </a:r>
            <a:r>
              <a:rPr lang="en-US" dirty="0"/>
              <a:t>, including </a:t>
            </a:r>
            <a:r>
              <a:rPr lang="en-US" b="1" dirty="0"/>
              <a:t>reliability</a:t>
            </a:r>
            <a:r>
              <a:rPr lang="en-US" dirty="0"/>
              <a:t>, </a:t>
            </a:r>
            <a:r>
              <a:rPr lang="en-US" b="1" dirty="0"/>
              <a:t>maintainability</a:t>
            </a:r>
            <a:r>
              <a:rPr lang="en-US" dirty="0"/>
              <a:t>, </a:t>
            </a:r>
            <a:r>
              <a:rPr lang="en-US" b="1" dirty="0"/>
              <a:t>usability</a:t>
            </a:r>
            <a:r>
              <a:rPr lang="en-US" dirty="0"/>
              <a:t>, and </a:t>
            </a:r>
            <a:r>
              <a:rPr lang="en-US" b="1" dirty="0"/>
              <a:t>performance</a:t>
            </a:r>
            <a:r>
              <a:rPr lang="en-US" dirty="0"/>
              <a:t>.</a:t>
            </a:r>
            <a:endParaRPr lang="en-IN" dirty="0"/>
          </a:p>
          <a:p>
            <a:r>
              <a:rPr lang="en-IN" b="1" dirty="0">
                <a:solidFill>
                  <a:srgbClr val="A32D19"/>
                </a:solidFill>
              </a:rPr>
              <a:t>Enhancing Productivity</a:t>
            </a:r>
          </a:p>
          <a:p>
            <a:pPr lvl="1"/>
            <a:r>
              <a:rPr lang="en-US" dirty="0"/>
              <a:t>Facilitates the use of </a:t>
            </a:r>
            <a:r>
              <a:rPr lang="en-US" dirty="0">
                <a:solidFill>
                  <a:srgbClr val="A32D19"/>
                </a:solidFill>
              </a:rPr>
              <a:t>systematic methods </a:t>
            </a:r>
            <a:r>
              <a:rPr lang="en-US" dirty="0"/>
              <a:t>and </a:t>
            </a:r>
            <a:r>
              <a:rPr lang="en-US" dirty="0">
                <a:solidFill>
                  <a:srgbClr val="A32D19"/>
                </a:solidFill>
              </a:rPr>
              <a:t>best practices </a:t>
            </a:r>
            <a:r>
              <a:rPr lang="en-US" dirty="0"/>
              <a:t>that </a:t>
            </a:r>
            <a:r>
              <a:rPr lang="en-US" dirty="0">
                <a:solidFill>
                  <a:srgbClr val="A32D19"/>
                </a:solidFill>
              </a:rPr>
              <a:t>increase the productivity </a:t>
            </a:r>
            <a:r>
              <a:rPr lang="en-US" dirty="0"/>
              <a:t>of software development teams.</a:t>
            </a:r>
            <a:endParaRPr lang="en-IN" dirty="0"/>
          </a:p>
          <a:p>
            <a:r>
              <a:rPr lang="en-IN" b="1" dirty="0">
                <a:solidFill>
                  <a:srgbClr val="A32D19"/>
                </a:solidFill>
              </a:rPr>
              <a:t>Reducing Costs</a:t>
            </a:r>
          </a:p>
          <a:p>
            <a:pPr lvl="1"/>
            <a:r>
              <a:rPr lang="en-US" dirty="0"/>
              <a:t>Helps in </a:t>
            </a:r>
            <a:r>
              <a:rPr lang="en-US" dirty="0">
                <a:solidFill>
                  <a:srgbClr val="A32D19"/>
                </a:solidFill>
              </a:rPr>
              <a:t>identifying</a:t>
            </a:r>
            <a:r>
              <a:rPr lang="en-US" dirty="0"/>
              <a:t> and </a:t>
            </a:r>
            <a:r>
              <a:rPr lang="en-US" dirty="0">
                <a:solidFill>
                  <a:srgbClr val="A32D19"/>
                </a:solidFill>
              </a:rPr>
              <a:t>mitigating issues early </a:t>
            </a:r>
            <a:r>
              <a:rPr lang="en-US" dirty="0"/>
              <a:t>in the development process, reducing the overall cost of software projects.</a:t>
            </a:r>
          </a:p>
          <a:p>
            <a:r>
              <a:rPr lang="en-IN" b="1" dirty="0">
                <a:solidFill>
                  <a:srgbClr val="A32D19"/>
                </a:solidFill>
              </a:rPr>
              <a:t>Meeting User Requirements</a:t>
            </a:r>
          </a:p>
          <a:p>
            <a:pPr lvl="1"/>
            <a:r>
              <a:rPr lang="en-US" dirty="0"/>
              <a:t>Ensures that the </a:t>
            </a:r>
            <a:r>
              <a:rPr lang="en-US" dirty="0">
                <a:solidFill>
                  <a:srgbClr val="A32D19"/>
                </a:solidFill>
              </a:rPr>
              <a:t>final product aligns with user needs </a:t>
            </a:r>
            <a:r>
              <a:rPr lang="en-US" dirty="0"/>
              <a:t>and requirements through systematic requirements gathering and </a:t>
            </a:r>
            <a:r>
              <a:rPr lang="en-US" dirty="0">
                <a:solidFill>
                  <a:srgbClr val="A32D19"/>
                </a:solidFill>
              </a:rPr>
              <a:t>validation processes</a:t>
            </a:r>
            <a:r>
              <a:rPr lang="en-US" dirty="0"/>
              <a:t>.</a:t>
            </a:r>
            <a:endParaRPr lang="en-IN" dirty="0"/>
          </a:p>
        </p:txBody>
      </p:sp>
    </p:spTree>
    <p:extLst>
      <p:ext uri="{BB962C8B-B14F-4D97-AF65-F5344CB8AC3E}">
        <p14:creationId xmlns:p14="http://schemas.microsoft.com/office/powerpoint/2010/main" val="417387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08CA-B5F2-FD0F-48A0-EDD35BE2B909}"/>
              </a:ext>
            </a:extLst>
          </p:cNvPr>
          <p:cNvSpPr>
            <a:spLocks noGrp="1"/>
          </p:cNvSpPr>
          <p:nvPr>
            <p:ph type="title"/>
          </p:nvPr>
        </p:nvSpPr>
        <p:spPr/>
        <p:txBody>
          <a:bodyPr/>
          <a:lstStyle/>
          <a:p>
            <a:r>
              <a:rPr lang="en-IN" dirty="0"/>
              <a:t>Need of Software Engineering</a:t>
            </a:r>
          </a:p>
        </p:txBody>
      </p:sp>
      <p:sp>
        <p:nvSpPr>
          <p:cNvPr id="3" name="Content Placeholder 2">
            <a:extLst>
              <a:ext uri="{FF2B5EF4-FFF2-40B4-BE49-F238E27FC236}">
                <a16:creationId xmlns:a16="http://schemas.microsoft.com/office/drawing/2014/main" id="{29664D5A-D1C0-BE34-7930-2027CCA59F2A}"/>
              </a:ext>
            </a:extLst>
          </p:cNvPr>
          <p:cNvSpPr>
            <a:spLocks noGrp="1"/>
          </p:cNvSpPr>
          <p:nvPr>
            <p:ph idx="1"/>
          </p:nvPr>
        </p:nvSpPr>
        <p:spPr>
          <a:xfrm>
            <a:off x="131180" y="837177"/>
            <a:ext cx="11929641" cy="5590565"/>
          </a:xfrm>
        </p:spPr>
        <p:txBody>
          <a:bodyPr/>
          <a:lstStyle/>
          <a:p>
            <a:r>
              <a:rPr lang="en-IN" b="1" dirty="0">
                <a:solidFill>
                  <a:srgbClr val="A32D19"/>
                </a:solidFill>
              </a:rPr>
              <a:t>Handling Change</a:t>
            </a:r>
          </a:p>
          <a:p>
            <a:pPr lvl="1"/>
            <a:r>
              <a:rPr lang="en-US" dirty="0"/>
              <a:t>Provides </a:t>
            </a:r>
            <a:r>
              <a:rPr lang="en-US" dirty="0">
                <a:solidFill>
                  <a:srgbClr val="A32D19"/>
                </a:solidFill>
              </a:rPr>
              <a:t>methodologies</a:t>
            </a:r>
            <a:r>
              <a:rPr lang="en-US" dirty="0"/>
              <a:t> for </a:t>
            </a:r>
            <a:r>
              <a:rPr lang="en-US" dirty="0">
                <a:solidFill>
                  <a:srgbClr val="A32D19"/>
                </a:solidFill>
              </a:rPr>
              <a:t>managing changes in requirements and technology</a:t>
            </a:r>
            <a:r>
              <a:rPr lang="en-US" dirty="0"/>
              <a:t>, ensuring that the software can adapt over time.</a:t>
            </a:r>
            <a:endParaRPr lang="en-IN" dirty="0"/>
          </a:p>
          <a:p>
            <a:r>
              <a:rPr lang="en-IN" b="1" dirty="0">
                <a:solidFill>
                  <a:srgbClr val="A32D19"/>
                </a:solidFill>
              </a:rPr>
              <a:t>Ensuring Project Management</a:t>
            </a:r>
          </a:p>
          <a:p>
            <a:pPr lvl="1"/>
            <a:r>
              <a:rPr lang="en-US" dirty="0"/>
              <a:t>Enables </a:t>
            </a:r>
            <a:r>
              <a:rPr lang="en-US" dirty="0">
                <a:solidFill>
                  <a:srgbClr val="A32D19"/>
                </a:solidFill>
              </a:rPr>
              <a:t>effective</a:t>
            </a:r>
            <a:r>
              <a:rPr lang="en-US" dirty="0"/>
              <a:t> </a:t>
            </a:r>
            <a:r>
              <a:rPr lang="en-US" b="1" dirty="0"/>
              <a:t>planning</a:t>
            </a:r>
            <a:r>
              <a:rPr lang="en-US" dirty="0"/>
              <a:t>, </a:t>
            </a:r>
            <a:r>
              <a:rPr lang="en-US" b="1" dirty="0"/>
              <a:t>scheduling</a:t>
            </a:r>
            <a:r>
              <a:rPr lang="en-US" dirty="0"/>
              <a:t>, and </a:t>
            </a:r>
            <a:r>
              <a:rPr lang="en-US" b="1" dirty="0"/>
              <a:t>monitoring</a:t>
            </a:r>
            <a:r>
              <a:rPr lang="en-US" dirty="0"/>
              <a:t> of software projects to ensure </a:t>
            </a:r>
            <a:r>
              <a:rPr lang="en-US" dirty="0">
                <a:solidFill>
                  <a:srgbClr val="A32D19"/>
                </a:solidFill>
              </a:rPr>
              <a:t>timely delivery and resource management.</a:t>
            </a:r>
            <a:endParaRPr lang="en-IN" dirty="0">
              <a:solidFill>
                <a:srgbClr val="A32D19"/>
              </a:solidFill>
            </a:endParaRPr>
          </a:p>
          <a:p>
            <a:r>
              <a:rPr lang="en-IN" b="1" dirty="0">
                <a:solidFill>
                  <a:srgbClr val="A32D19"/>
                </a:solidFill>
              </a:rPr>
              <a:t>Supporting Maintenance</a:t>
            </a:r>
          </a:p>
          <a:p>
            <a:pPr lvl="1"/>
            <a:r>
              <a:rPr lang="en-US" dirty="0"/>
              <a:t>Provides practices for </a:t>
            </a:r>
            <a:r>
              <a:rPr lang="en-US" dirty="0">
                <a:solidFill>
                  <a:srgbClr val="A32D19"/>
                </a:solidFill>
              </a:rPr>
              <a:t>maintaining</a:t>
            </a:r>
            <a:r>
              <a:rPr lang="en-US" dirty="0"/>
              <a:t> and </a:t>
            </a:r>
            <a:r>
              <a:rPr lang="en-US" dirty="0">
                <a:solidFill>
                  <a:srgbClr val="A32D19"/>
                </a:solidFill>
              </a:rPr>
              <a:t>updating</a:t>
            </a:r>
            <a:r>
              <a:rPr lang="en-US" dirty="0"/>
              <a:t> </a:t>
            </a:r>
            <a:r>
              <a:rPr lang="en-US" dirty="0">
                <a:solidFill>
                  <a:srgbClr val="A32D19"/>
                </a:solidFill>
              </a:rPr>
              <a:t>software post-deployment</a:t>
            </a:r>
            <a:r>
              <a:rPr lang="en-US" dirty="0"/>
              <a:t>, ensuring its </a:t>
            </a:r>
            <a:r>
              <a:rPr lang="en-US" b="1" dirty="0"/>
              <a:t>continued functionality and relevance</a:t>
            </a:r>
            <a:r>
              <a:rPr lang="en-US" dirty="0"/>
              <a:t>.</a:t>
            </a:r>
            <a:endParaRPr lang="en-IN" dirty="0"/>
          </a:p>
          <a:p>
            <a:r>
              <a:rPr lang="en-IN" b="1" dirty="0">
                <a:solidFill>
                  <a:srgbClr val="A32D19"/>
                </a:solidFill>
              </a:rPr>
              <a:t>Encouraging Standardization</a:t>
            </a:r>
          </a:p>
          <a:p>
            <a:pPr lvl="1"/>
            <a:r>
              <a:rPr lang="en-US" dirty="0">
                <a:solidFill>
                  <a:srgbClr val="A32D19"/>
                </a:solidFill>
              </a:rPr>
              <a:t>Promotes</a:t>
            </a:r>
            <a:r>
              <a:rPr lang="en-US" dirty="0"/>
              <a:t> the </a:t>
            </a:r>
            <a:r>
              <a:rPr lang="en-US" dirty="0">
                <a:solidFill>
                  <a:srgbClr val="A32D19"/>
                </a:solidFill>
              </a:rPr>
              <a:t>use of standards and best practices </a:t>
            </a:r>
            <a:r>
              <a:rPr lang="en-US" dirty="0"/>
              <a:t>that improve </a:t>
            </a:r>
            <a:r>
              <a:rPr lang="en-US" b="1" dirty="0"/>
              <a:t>compatibility</a:t>
            </a:r>
            <a:r>
              <a:rPr lang="en-US" dirty="0"/>
              <a:t> and </a:t>
            </a:r>
            <a:r>
              <a:rPr lang="en-US" b="1" dirty="0"/>
              <a:t>interoperability</a:t>
            </a:r>
            <a:r>
              <a:rPr lang="en-US" dirty="0"/>
              <a:t> among different systems and components.</a:t>
            </a:r>
            <a:endParaRPr lang="en-IN" dirty="0"/>
          </a:p>
          <a:p>
            <a:r>
              <a:rPr lang="en-IN" b="1" dirty="0">
                <a:solidFill>
                  <a:srgbClr val="A32D19"/>
                </a:solidFill>
              </a:rPr>
              <a:t>Risk Management</a:t>
            </a:r>
          </a:p>
          <a:p>
            <a:pPr lvl="1"/>
            <a:r>
              <a:rPr lang="en-US" dirty="0"/>
              <a:t>Helps in </a:t>
            </a:r>
            <a:r>
              <a:rPr lang="en-US" dirty="0">
                <a:solidFill>
                  <a:srgbClr val="A32D19"/>
                </a:solidFill>
              </a:rPr>
              <a:t>identifying</a:t>
            </a:r>
            <a:r>
              <a:rPr lang="en-US" dirty="0"/>
              <a:t>, </a:t>
            </a:r>
            <a:r>
              <a:rPr lang="en-US" dirty="0">
                <a:solidFill>
                  <a:srgbClr val="A32D19"/>
                </a:solidFill>
              </a:rPr>
              <a:t>assessing</a:t>
            </a:r>
            <a:r>
              <a:rPr lang="en-US" dirty="0"/>
              <a:t>, and </a:t>
            </a:r>
            <a:r>
              <a:rPr lang="en-US" dirty="0">
                <a:solidFill>
                  <a:srgbClr val="A32D19"/>
                </a:solidFill>
              </a:rPr>
              <a:t>mitigating</a:t>
            </a:r>
            <a:r>
              <a:rPr lang="en-US" dirty="0"/>
              <a:t> </a:t>
            </a:r>
            <a:r>
              <a:rPr lang="en-US" dirty="0">
                <a:solidFill>
                  <a:srgbClr val="A32D19"/>
                </a:solidFill>
              </a:rPr>
              <a:t>risks</a:t>
            </a:r>
            <a:r>
              <a:rPr lang="en-US" dirty="0"/>
              <a:t> </a:t>
            </a:r>
            <a:r>
              <a:rPr lang="en-US" dirty="0">
                <a:solidFill>
                  <a:srgbClr val="A32D19"/>
                </a:solidFill>
              </a:rPr>
              <a:t>associated</a:t>
            </a:r>
            <a:r>
              <a:rPr lang="en-US" dirty="0"/>
              <a:t> with software development projects.</a:t>
            </a:r>
            <a:endParaRPr lang="en-IN" dirty="0"/>
          </a:p>
        </p:txBody>
      </p:sp>
    </p:spTree>
    <p:extLst>
      <p:ext uri="{BB962C8B-B14F-4D97-AF65-F5344CB8AC3E}">
        <p14:creationId xmlns:p14="http://schemas.microsoft.com/office/powerpoint/2010/main" val="36939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D5F8-87CB-4B5B-8EC7-5F4CE6485746}"/>
              </a:ext>
            </a:extLst>
          </p:cNvPr>
          <p:cNvSpPr>
            <a:spLocks noGrp="1"/>
          </p:cNvSpPr>
          <p:nvPr>
            <p:ph type="title"/>
          </p:nvPr>
        </p:nvSpPr>
        <p:spPr/>
        <p:txBody>
          <a:bodyPr/>
          <a:lstStyle/>
          <a:p>
            <a:r>
              <a:rPr lang="en-US" dirty="0"/>
              <a:t>Software Engineering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412" y="1133475"/>
            <a:ext cx="2219325" cy="20669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869" y="1066800"/>
            <a:ext cx="2143125" cy="21431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2110" y="1283625"/>
            <a:ext cx="2232911" cy="148590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962" y="4114800"/>
            <a:ext cx="2466975" cy="185737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9760" y="3919537"/>
            <a:ext cx="2724150" cy="2247900"/>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11628" r="7868"/>
          <a:stretch/>
        </p:blipFill>
        <p:spPr>
          <a:xfrm>
            <a:off x="8949573" y="4298288"/>
            <a:ext cx="2403685" cy="1492913"/>
          </a:xfrm>
          <a:prstGeom prst="rect">
            <a:avLst/>
          </a:prstGeom>
        </p:spPr>
      </p:pic>
      <p:sp>
        <p:nvSpPr>
          <p:cNvPr id="10" name="TextBox 9"/>
          <p:cNvSpPr txBox="1"/>
          <p:nvPr/>
        </p:nvSpPr>
        <p:spPr>
          <a:xfrm>
            <a:off x="2227937" y="3352800"/>
            <a:ext cx="1024639" cy="461665"/>
          </a:xfrm>
          <a:prstGeom prst="rect">
            <a:avLst/>
          </a:prstGeom>
          <a:noFill/>
        </p:spPr>
        <p:txBody>
          <a:bodyPr wrap="none" rtlCol="0">
            <a:spAutoFit/>
          </a:bodyPr>
          <a:lstStyle/>
          <a:p>
            <a:pPr algn="ctr"/>
            <a:r>
              <a:rPr lang="en-US" sz="2400" dirty="0"/>
              <a:t>Design</a:t>
            </a:r>
          </a:p>
        </p:txBody>
      </p:sp>
      <p:sp>
        <p:nvSpPr>
          <p:cNvPr id="11" name="TextBox 10"/>
          <p:cNvSpPr txBox="1"/>
          <p:nvPr/>
        </p:nvSpPr>
        <p:spPr>
          <a:xfrm>
            <a:off x="6030860" y="3352800"/>
            <a:ext cx="816250" cy="461665"/>
          </a:xfrm>
          <a:prstGeom prst="rect">
            <a:avLst/>
          </a:prstGeom>
          <a:noFill/>
        </p:spPr>
        <p:txBody>
          <a:bodyPr wrap="none" rtlCol="0">
            <a:spAutoFit/>
          </a:bodyPr>
          <a:lstStyle/>
          <a:p>
            <a:pPr algn="ctr"/>
            <a:r>
              <a:rPr lang="en-US" sz="2400" dirty="0"/>
              <a:t>Build</a:t>
            </a:r>
          </a:p>
        </p:txBody>
      </p:sp>
      <p:sp>
        <p:nvSpPr>
          <p:cNvPr id="12" name="TextBox 11"/>
          <p:cNvSpPr txBox="1"/>
          <p:nvPr/>
        </p:nvSpPr>
        <p:spPr>
          <a:xfrm>
            <a:off x="9528621" y="3352800"/>
            <a:ext cx="1163973" cy="461665"/>
          </a:xfrm>
          <a:prstGeom prst="rect">
            <a:avLst/>
          </a:prstGeom>
          <a:noFill/>
        </p:spPr>
        <p:txBody>
          <a:bodyPr wrap="none" rtlCol="0">
            <a:spAutoFit/>
          </a:bodyPr>
          <a:lstStyle/>
          <a:p>
            <a:pPr algn="ctr"/>
            <a:r>
              <a:rPr lang="en-US" sz="2400" dirty="0"/>
              <a:t>Product</a:t>
            </a:r>
          </a:p>
        </p:txBody>
      </p:sp>
      <p:sp>
        <p:nvSpPr>
          <p:cNvPr id="13" name="TextBox 12"/>
          <p:cNvSpPr txBox="1"/>
          <p:nvPr/>
        </p:nvSpPr>
        <p:spPr>
          <a:xfrm>
            <a:off x="414828" y="1066800"/>
            <a:ext cx="553998" cy="18782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vert270" wrap="square" rtlCol="0">
            <a:spAutoFit/>
          </a:bodyPr>
          <a:lstStyle/>
          <a:p>
            <a:pPr algn="ctr"/>
            <a:r>
              <a:rPr lang="en-US" sz="2400" b="1" dirty="0"/>
              <a:t>Engineering</a:t>
            </a:r>
          </a:p>
        </p:txBody>
      </p:sp>
      <p:sp>
        <p:nvSpPr>
          <p:cNvPr id="14" name="TextBox 13"/>
          <p:cNvSpPr txBox="1"/>
          <p:nvPr/>
        </p:nvSpPr>
        <p:spPr>
          <a:xfrm>
            <a:off x="414828" y="3362325"/>
            <a:ext cx="553998" cy="30384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vert270" wrap="square" rtlCol="0">
            <a:spAutoFit/>
          </a:bodyPr>
          <a:lstStyle/>
          <a:p>
            <a:pPr algn="ctr"/>
            <a:r>
              <a:rPr lang="en-US" sz="2400" b="1" dirty="0"/>
              <a:t>Software Engineering</a:t>
            </a:r>
          </a:p>
        </p:txBody>
      </p:sp>
      <p:cxnSp>
        <p:nvCxnSpPr>
          <p:cNvPr id="15" name="Straight Connector 14"/>
          <p:cNvCxnSpPr/>
          <p:nvPr/>
        </p:nvCxnSpPr>
        <p:spPr>
          <a:xfrm>
            <a:off x="1346649" y="3352800"/>
            <a:ext cx="102067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346649" y="3810000"/>
            <a:ext cx="102067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17146" y="1066800"/>
            <a:ext cx="0" cy="5100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320307" y="1066800"/>
            <a:ext cx="0" cy="51006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90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89F5-5B5E-433B-9F30-926FC69004CC}"/>
              </a:ext>
            </a:extLst>
          </p:cNvPr>
          <p:cNvSpPr>
            <a:spLocks noGrp="1"/>
          </p:cNvSpPr>
          <p:nvPr>
            <p:ph type="title"/>
          </p:nvPr>
        </p:nvSpPr>
        <p:spPr/>
        <p:txBody>
          <a:bodyPr>
            <a:normAutofit/>
          </a:bodyPr>
          <a:lstStyle/>
          <a:p>
            <a:r>
              <a:rPr lang="en-US" sz="3600" dirty="0"/>
              <a:t>Software is dead…..!</a:t>
            </a:r>
            <a:endParaRPr lang="en-US" dirty="0"/>
          </a:p>
        </p:txBody>
      </p:sp>
      <p:sp>
        <p:nvSpPr>
          <p:cNvPr id="16" name="Content Placeholder 2"/>
          <p:cNvSpPr>
            <a:spLocks noGrp="1"/>
          </p:cNvSpPr>
          <p:nvPr>
            <p:ph idx="1"/>
          </p:nvPr>
        </p:nvSpPr>
        <p:spPr>
          <a:xfrm>
            <a:off x="131180" y="891581"/>
            <a:ext cx="7632255" cy="5590565"/>
          </a:xfrm>
        </p:spPr>
        <p:txBody>
          <a:bodyPr/>
          <a:lstStyle/>
          <a:p>
            <a:r>
              <a:rPr lang="en-US" sz="2800" dirty="0"/>
              <a:t>The </a:t>
            </a:r>
            <a:r>
              <a:rPr lang="en-US" sz="2800" b="1" dirty="0">
                <a:solidFill>
                  <a:srgbClr val="A32D19"/>
                </a:solidFill>
              </a:rPr>
              <a:t>old School view of Software</a:t>
            </a:r>
          </a:p>
          <a:p>
            <a:pPr lvl="1"/>
            <a:r>
              <a:rPr lang="en-US" sz="2400" dirty="0"/>
              <a:t>You buy it</a:t>
            </a:r>
          </a:p>
          <a:p>
            <a:pPr lvl="1"/>
            <a:r>
              <a:rPr lang="en-US" sz="2400" dirty="0"/>
              <a:t>You own it &amp;</a:t>
            </a:r>
          </a:p>
          <a:p>
            <a:pPr lvl="1"/>
            <a:r>
              <a:rPr lang="en-US" sz="2400" dirty="0"/>
              <a:t>It’s your job to manage it </a:t>
            </a:r>
          </a:p>
          <a:p>
            <a:pPr lvl="1"/>
            <a:r>
              <a:rPr lang="en-US" sz="2400" dirty="0"/>
              <a:t>That is coming to an end</a:t>
            </a:r>
          </a:p>
          <a:p>
            <a:pPr marL="361950" lvl="1" indent="0">
              <a:buNone/>
            </a:pPr>
            <a:endParaRPr lang="en-US" dirty="0"/>
          </a:p>
          <a:p>
            <a:r>
              <a:rPr lang="en-US" sz="2400" dirty="0"/>
              <a:t>Because of </a:t>
            </a:r>
            <a:r>
              <a:rPr lang="en-US" sz="2400" b="1" dirty="0">
                <a:solidFill>
                  <a:srgbClr val="A32D19"/>
                </a:solidFill>
              </a:rPr>
              <a:t>web 2.0 </a:t>
            </a:r>
            <a:r>
              <a:rPr lang="en-US" sz="2400" dirty="0"/>
              <a:t>&amp; extensive </a:t>
            </a:r>
            <a:r>
              <a:rPr lang="en-US" sz="2400" b="1" dirty="0">
                <a:solidFill>
                  <a:srgbClr val="A32D19"/>
                </a:solidFill>
              </a:rPr>
              <a:t>computing power</a:t>
            </a:r>
            <a:r>
              <a:rPr lang="en-US" sz="2400" dirty="0"/>
              <a:t>, there is a different generation of software</a:t>
            </a:r>
          </a:p>
          <a:p>
            <a:pPr lvl="1"/>
            <a:r>
              <a:rPr lang="en-US" sz="2000" dirty="0"/>
              <a:t>It is delivered via Internet</a:t>
            </a:r>
          </a:p>
          <a:p>
            <a:pPr lvl="1"/>
            <a:r>
              <a:rPr lang="en-US" sz="2000" dirty="0"/>
              <a:t>It looks exactly like it’s residing on each user’s computing device</a:t>
            </a:r>
          </a:p>
          <a:p>
            <a:pPr lvl="1"/>
            <a:r>
              <a:rPr lang="en-US" sz="2000" dirty="0"/>
              <a:t>Actually it reside on far away server</a:t>
            </a:r>
          </a:p>
          <a:p>
            <a:pPr lvl="1"/>
            <a:endParaRPr lang="en-US" dirty="0"/>
          </a:p>
          <a:p>
            <a:pPr lvl="1"/>
            <a:endParaRPr lang="en-US" dirty="0"/>
          </a:p>
        </p:txBody>
      </p:sp>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9210" r="7895"/>
          <a:stretch/>
        </p:blipFill>
        <p:spPr>
          <a:xfrm>
            <a:off x="8407395" y="1117600"/>
            <a:ext cx="3200400" cy="1930400"/>
          </a:xfrm>
          <a:prstGeom prst="rect">
            <a:avLst/>
          </a:prstGeom>
          <a:noFill/>
          <a:ln>
            <a:noFill/>
          </a:ln>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901" y="5340444"/>
            <a:ext cx="3118694" cy="1060356"/>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3145" y="3271742"/>
            <a:ext cx="2628900" cy="1833658"/>
          </a:xfrm>
          <a:prstGeom prst="rect">
            <a:avLst/>
          </a:prstGeom>
        </p:spPr>
      </p:pic>
      <p:cxnSp>
        <p:nvCxnSpPr>
          <p:cNvPr id="20" name="Straight Connector 19"/>
          <p:cNvCxnSpPr/>
          <p:nvPr/>
        </p:nvCxnSpPr>
        <p:spPr>
          <a:xfrm>
            <a:off x="364676" y="3200400"/>
            <a:ext cx="11435438" cy="0"/>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8453455" y="5130800"/>
            <a:ext cx="3086100" cy="0"/>
          </a:xfrm>
          <a:prstGeom prst="line">
            <a:avLst/>
          </a:prstGeom>
          <a:ln w="28575"/>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52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89F5-5B5E-433B-9F30-926FC69004CC}"/>
              </a:ext>
            </a:extLst>
          </p:cNvPr>
          <p:cNvSpPr>
            <a:spLocks noGrp="1"/>
          </p:cNvSpPr>
          <p:nvPr>
            <p:ph type="title"/>
          </p:nvPr>
        </p:nvSpPr>
        <p:spPr/>
        <p:txBody>
          <a:bodyPr>
            <a:normAutofit/>
          </a:bodyPr>
          <a:lstStyle/>
          <a:p>
            <a:r>
              <a:rPr lang="en-US" sz="3600" dirty="0"/>
              <a:t>List of documentation &amp; manuals</a:t>
            </a:r>
            <a:endParaRPr lang="en-US" dirty="0"/>
          </a:p>
        </p:txBody>
      </p:sp>
      <p:graphicFrame>
        <p:nvGraphicFramePr>
          <p:cNvPr id="10" name="Content Placeholder 3"/>
          <p:cNvGraphicFramePr>
            <a:graphicFrameLocks noGrp="1"/>
          </p:cNvGraphicFramePr>
          <p:nvPr>
            <p:ph idx="4294967295"/>
          </p:nvPr>
        </p:nvGraphicFramePr>
        <p:xfrm>
          <a:off x="-321812" y="812617"/>
          <a:ext cx="7597823"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p:cNvGraphicFramePr>
            <a:graphicFrameLocks/>
          </p:cNvGraphicFramePr>
          <p:nvPr/>
        </p:nvGraphicFramePr>
        <p:xfrm>
          <a:off x="7293120" y="1065304"/>
          <a:ext cx="5247223" cy="53485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9" name="Straight Connector 8"/>
          <p:cNvCxnSpPr/>
          <p:nvPr/>
        </p:nvCxnSpPr>
        <p:spPr>
          <a:xfrm>
            <a:off x="7276011" y="698138"/>
            <a:ext cx="0" cy="592473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502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6092331"/>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A2F9A4-6988-4274-8384-12496EC9D59D}"/>
              </a:ext>
            </a:extLst>
          </p:cNvPr>
          <p:cNvSpPr txBox="1"/>
          <p:nvPr/>
        </p:nvSpPr>
        <p:spPr>
          <a:xfrm>
            <a:off x="1458962" y="731706"/>
            <a:ext cx="9718554" cy="5632311"/>
          </a:xfrm>
          <a:prstGeom prst="rect">
            <a:avLst/>
          </a:prstGeom>
          <a:noFill/>
        </p:spPr>
        <p:txBody>
          <a:bodyPr wrap="square" rtlCol="0">
            <a:spAutoFit/>
          </a:bodyPr>
          <a:lstStyle/>
          <a:p>
            <a:r>
              <a:rPr lang="en-US" sz="2400" b="1" dirty="0"/>
              <a:t>Outline</a:t>
            </a:r>
          </a:p>
          <a:p>
            <a:pPr marL="800100" lvl="1" indent="-342900">
              <a:buFont typeface="Wingdings" panose="05000000000000000000" pitchFamily="2" charset="2"/>
              <a:buChar char="§"/>
            </a:pPr>
            <a:r>
              <a:rPr lang="en-US" sz="2400" dirty="0">
                <a:solidFill>
                  <a:schemeClr val="bg1">
                    <a:lumMod val="50000"/>
                  </a:schemeClr>
                </a:solidFill>
              </a:rPr>
              <a:t>Software, Characteristics of Software, Software Application Domains</a:t>
            </a:r>
          </a:p>
          <a:p>
            <a:pPr marL="800100" lvl="1" indent="-342900">
              <a:buFont typeface="Wingdings" panose="05000000000000000000" pitchFamily="2" charset="2"/>
              <a:buChar char="§"/>
            </a:pPr>
            <a:r>
              <a:rPr lang="en-US" sz="2400" dirty="0">
                <a:solidFill>
                  <a:schemeClr val="bg1">
                    <a:lumMod val="50000"/>
                  </a:schemeClr>
                </a:solidFill>
              </a:rPr>
              <a:t>Software Engineering, Software Engineering Layered Approach</a:t>
            </a:r>
          </a:p>
          <a:p>
            <a:pPr marL="800100" lvl="1" indent="-342900">
              <a:buFont typeface="Wingdings" panose="05000000000000000000" pitchFamily="2" charset="2"/>
              <a:buChar char="§"/>
            </a:pPr>
            <a:r>
              <a:rPr lang="en-US" sz="2400" dirty="0">
                <a:solidFill>
                  <a:schemeClr val="bg1">
                    <a:lumMod val="50000"/>
                  </a:schemeClr>
                </a:solidFill>
              </a:rPr>
              <a:t>Software Process, Process Framework Activities , Umbrella Activities </a:t>
            </a:r>
          </a:p>
          <a:p>
            <a:pPr marL="800100" lvl="1" indent="-342900">
              <a:buFont typeface="Wingdings" panose="05000000000000000000" pitchFamily="2" charset="2"/>
              <a:buChar char="§"/>
            </a:pPr>
            <a:r>
              <a:rPr lang="en-US" sz="2400" dirty="0">
                <a:solidFill>
                  <a:schemeClr val="bg1">
                    <a:lumMod val="50000"/>
                  </a:schemeClr>
                </a:solidFill>
              </a:rPr>
              <a:t>Software Myths </a:t>
            </a:r>
          </a:p>
          <a:p>
            <a:pPr marL="1257300" lvl="2" indent="-342900">
              <a:buFont typeface="Arial" panose="020B0604020202020204" pitchFamily="34" charset="0"/>
              <a:buChar char="•"/>
            </a:pPr>
            <a:r>
              <a:rPr lang="en-US" sz="2400" dirty="0">
                <a:solidFill>
                  <a:schemeClr val="bg1">
                    <a:lumMod val="50000"/>
                  </a:schemeClr>
                </a:solidFill>
              </a:rPr>
              <a:t>Management Myth</a:t>
            </a:r>
          </a:p>
          <a:p>
            <a:pPr marL="1257300" lvl="2" indent="-342900">
              <a:buFont typeface="Arial" panose="020B0604020202020204" pitchFamily="34" charset="0"/>
              <a:buChar char="•"/>
            </a:pPr>
            <a:r>
              <a:rPr lang="en-US" sz="2400" dirty="0">
                <a:solidFill>
                  <a:schemeClr val="bg1">
                    <a:lumMod val="50000"/>
                  </a:schemeClr>
                </a:solidFill>
              </a:rPr>
              <a:t>Customer Myth</a:t>
            </a:r>
          </a:p>
          <a:p>
            <a:pPr marL="1257300" lvl="2" indent="-342900">
              <a:buFont typeface="Arial" panose="020B0604020202020204" pitchFamily="34" charset="0"/>
              <a:buChar char="•"/>
            </a:pPr>
            <a:r>
              <a:rPr lang="en-US" sz="2400" dirty="0">
                <a:solidFill>
                  <a:schemeClr val="bg1">
                    <a:lumMod val="50000"/>
                  </a:schemeClr>
                </a:solidFill>
              </a:rPr>
              <a:t>Practitioner's/Developer Myth</a:t>
            </a:r>
          </a:p>
          <a:p>
            <a:pPr marL="800100" lvl="1" indent="-342900">
              <a:buFont typeface="Wingdings" panose="05000000000000000000" pitchFamily="2" charset="2"/>
              <a:buChar char="§"/>
            </a:pPr>
            <a:r>
              <a:rPr lang="en-US" sz="2400" dirty="0">
                <a:solidFill>
                  <a:schemeClr val="bg1">
                    <a:lumMod val="50000"/>
                  </a:schemeClr>
                </a:solidFill>
              </a:rPr>
              <a:t>Software Process Models</a:t>
            </a:r>
          </a:p>
          <a:p>
            <a:pPr marL="1200150" lvl="2" indent="-285750">
              <a:buFont typeface="Arial" panose="020B0604020202020204" pitchFamily="34" charset="0"/>
              <a:buChar char="•"/>
            </a:pPr>
            <a:r>
              <a:rPr lang="en-US" sz="2400" dirty="0">
                <a:solidFill>
                  <a:schemeClr val="bg1">
                    <a:lumMod val="50000"/>
                  </a:schemeClr>
                </a:solidFill>
              </a:rPr>
              <a:t>The Waterfall Model</a:t>
            </a:r>
          </a:p>
          <a:p>
            <a:pPr marL="1200150" lvl="2" indent="-285750">
              <a:buFont typeface="Arial" panose="020B0604020202020204" pitchFamily="34" charset="0"/>
              <a:buChar char="•"/>
            </a:pPr>
            <a:r>
              <a:rPr lang="en-US" sz="2400" dirty="0">
                <a:solidFill>
                  <a:schemeClr val="bg1">
                    <a:lumMod val="50000"/>
                  </a:schemeClr>
                </a:solidFill>
              </a:rPr>
              <a:t>Incremental Process Model</a:t>
            </a:r>
          </a:p>
          <a:p>
            <a:pPr marL="1200150" lvl="2" indent="-285750">
              <a:buFont typeface="Arial" panose="020B0604020202020204" pitchFamily="34" charset="0"/>
              <a:buChar char="•"/>
            </a:pPr>
            <a:r>
              <a:rPr lang="en-US" sz="2400" dirty="0">
                <a:solidFill>
                  <a:schemeClr val="bg1">
                    <a:lumMod val="50000"/>
                  </a:schemeClr>
                </a:solidFill>
              </a:rPr>
              <a:t>Prototyping Model</a:t>
            </a:r>
          </a:p>
          <a:p>
            <a:pPr marL="1200150" lvl="2" indent="-285750">
              <a:buFont typeface="Arial" panose="020B0604020202020204" pitchFamily="34" charset="0"/>
              <a:buChar char="•"/>
            </a:pPr>
            <a:r>
              <a:rPr lang="en-US" sz="2400" dirty="0">
                <a:solidFill>
                  <a:schemeClr val="bg1">
                    <a:lumMod val="50000"/>
                  </a:schemeClr>
                </a:solidFill>
              </a:rPr>
              <a:t>Spiral Model</a:t>
            </a:r>
          </a:p>
          <a:p>
            <a:pPr marL="1200150" lvl="2" indent="-285750">
              <a:buFont typeface="Arial" panose="020B0604020202020204" pitchFamily="34" charset="0"/>
              <a:buChar char="•"/>
            </a:pPr>
            <a:r>
              <a:rPr lang="en-US" sz="2400" dirty="0">
                <a:solidFill>
                  <a:schemeClr val="bg1">
                    <a:lumMod val="50000"/>
                  </a:schemeClr>
                </a:solidFill>
              </a:rPr>
              <a:t>Rapid Application Development Model (RAD)</a:t>
            </a:r>
          </a:p>
          <a:p>
            <a:pPr marL="800100" lvl="1" indent="-342900">
              <a:buFont typeface="Wingdings" panose="05000000000000000000" pitchFamily="2" charset="2"/>
              <a:buChar char="§"/>
            </a:pPr>
            <a:r>
              <a:rPr lang="en-US" sz="2400" dirty="0">
                <a:solidFill>
                  <a:schemeClr val="bg1">
                    <a:lumMod val="50000"/>
                  </a:schemeClr>
                </a:solidFill>
              </a:rPr>
              <a:t>Component based Development</a:t>
            </a:r>
          </a:p>
        </p:txBody>
      </p:sp>
    </p:spTree>
    <p:extLst>
      <p:ext uri="{BB962C8B-B14F-4D97-AF65-F5344CB8AC3E}">
        <p14:creationId xmlns:p14="http://schemas.microsoft.com/office/powerpoint/2010/main" val="25476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fade">
                                      <p:cBhvr>
                                        <p:cTn id="35" dur="500"/>
                                        <p:tgtEl>
                                          <p:spTgt spid="10">
                                            <p:txEl>
                                              <p:pRg st="1" end="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xEl>
                                              <p:pRg st="2" end="2"/>
                                            </p:txEl>
                                          </p:spTgt>
                                        </p:tgtEl>
                                        <p:attrNameLst>
                                          <p:attrName>style.visibility</p:attrName>
                                        </p:attrNameLst>
                                      </p:cBhvr>
                                      <p:to>
                                        <p:strVal val="visible"/>
                                      </p:to>
                                    </p:set>
                                    <p:animEffect transition="in" filter="fade">
                                      <p:cBhvr>
                                        <p:cTn id="38" dur="500"/>
                                        <p:tgtEl>
                                          <p:spTgt spid="10">
                                            <p:txEl>
                                              <p:pRg st="2" end="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3" end="3"/>
                                            </p:txEl>
                                          </p:spTgt>
                                        </p:tgtEl>
                                        <p:attrNameLst>
                                          <p:attrName>style.visibility</p:attrName>
                                        </p:attrNameLst>
                                      </p:cBhvr>
                                      <p:to>
                                        <p:strVal val="visible"/>
                                      </p:to>
                                    </p:set>
                                    <p:animEffect transition="in" filter="fade">
                                      <p:cBhvr>
                                        <p:cTn id="41" dur="500"/>
                                        <p:tgtEl>
                                          <p:spTgt spid="10">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xEl>
                                              <p:pRg st="4" end="4"/>
                                            </p:txEl>
                                          </p:spTgt>
                                        </p:tgtEl>
                                        <p:attrNameLst>
                                          <p:attrName>style.visibility</p:attrName>
                                        </p:attrNameLst>
                                      </p:cBhvr>
                                      <p:to>
                                        <p:strVal val="visible"/>
                                      </p:to>
                                    </p:set>
                                    <p:animEffect transition="in" filter="fade">
                                      <p:cBhvr>
                                        <p:cTn id="44" dur="500"/>
                                        <p:tgtEl>
                                          <p:spTgt spid="10">
                                            <p:txEl>
                                              <p:pRg st="4" end="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xEl>
                                              <p:pRg st="5" end="5"/>
                                            </p:txEl>
                                          </p:spTgt>
                                        </p:tgtEl>
                                        <p:attrNameLst>
                                          <p:attrName>style.visibility</p:attrName>
                                        </p:attrNameLst>
                                      </p:cBhvr>
                                      <p:to>
                                        <p:strVal val="visible"/>
                                      </p:to>
                                    </p:set>
                                    <p:animEffect transition="in" filter="fade">
                                      <p:cBhvr>
                                        <p:cTn id="47" dur="500"/>
                                        <p:tgtEl>
                                          <p:spTgt spid="10">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6" end="6"/>
                                            </p:txEl>
                                          </p:spTgt>
                                        </p:tgtEl>
                                        <p:attrNameLst>
                                          <p:attrName>style.visibility</p:attrName>
                                        </p:attrNameLst>
                                      </p:cBhvr>
                                      <p:to>
                                        <p:strVal val="visible"/>
                                      </p:to>
                                    </p:set>
                                    <p:animEffect transition="in" filter="fade">
                                      <p:cBhvr>
                                        <p:cTn id="50" dur="500"/>
                                        <p:tgtEl>
                                          <p:spTgt spid="10">
                                            <p:txEl>
                                              <p:pRg st="6" end="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0">
                                            <p:txEl>
                                              <p:pRg st="7" end="7"/>
                                            </p:txEl>
                                          </p:spTgt>
                                        </p:tgtEl>
                                        <p:attrNameLst>
                                          <p:attrName>style.visibility</p:attrName>
                                        </p:attrNameLst>
                                      </p:cBhvr>
                                      <p:to>
                                        <p:strVal val="visible"/>
                                      </p:to>
                                    </p:set>
                                    <p:animEffect transition="in" filter="fade">
                                      <p:cBhvr>
                                        <p:cTn id="53" dur="500"/>
                                        <p:tgtEl>
                                          <p:spTgt spid="10">
                                            <p:txEl>
                                              <p:pRg st="7" end="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0">
                                            <p:txEl>
                                              <p:pRg st="8" end="8"/>
                                            </p:txEl>
                                          </p:spTgt>
                                        </p:tgtEl>
                                        <p:attrNameLst>
                                          <p:attrName>style.visibility</p:attrName>
                                        </p:attrNameLst>
                                      </p:cBhvr>
                                      <p:to>
                                        <p:strVal val="visible"/>
                                      </p:to>
                                    </p:set>
                                    <p:animEffect transition="in" filter="fade">
                                      <p:cBhvr>
                                        <p:cTn id="56" dur="500"/>
                                        <p:tgtEl>
                                          <p:spTgt spid="10">
                                            <p:txEl>
                                              <p:pRg st="8" end="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0">
                                            <p:txEl>
                                              <p:pRg st="9" end="9"/>
                                            </p:txEl>
                                          </p:spTgt>
                                        </p:tgtEl>
                                        <p:attrNameLst>
                                          <p:attrName>style.visibility</p:attrName>
                                        </p:attrNameLst>
                                      </p:cBhvr>
                                      <p:to>
                                        <p:strVal val="visible"/>
                                      </p:to>
                                    </p:set>
                                    <p:animEffect transition="in" filter="fade">
                                      <p:cBhvr>
                                        <p:cTn id="59" dur="500"/>
                                        <p:tgtEl>
                                          <p:spTgt spid="10">
                                            <p:txEl>
                                              <p:pRg st="9" end="9"/>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10">
                                            <p:txEl>
                                              <p:pRg st="10" end="10"/>
                                            </p:txEl>
                                          </p:spTgt>
                                        </p:tgtEl>
                                        <p:attrNameLst>
                                          <p:attrName>style.visibility</p:attrName>
                                        </p:attrNameLst>
                                      </p:cBhvr>
                                      <p:to>
                                        <p:strVal val="visible"/>
                                      </p:to>
                                    </p:set>
                                    <p:animEffect transition="in" filter="fade">
                                      <p:cBhvr>
                                        <p:cTn id="62" dur="500"/>
                                        <p:tgtEl>
                                          <p:spTgt spid="10">
                                            <p:txEl>
                                              <p:pRg st="10" end="10"/>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10">
                                            <p:txEl>
                                              <p:pRg st="11" end="11"/>
                                            </p:txEl>
                                          </p:spTgt>
                                        </p:tgtEl>
                                        <p:attrNameLst>
                                          <p:attrName>style.visibility</p:attrName>
                                        </p:attrNameLst>
                                      </p:cBhvr>
                                      <p:to>
                                        <p:strVal val="visible"/>
                                      </p:to>
                                    </p:set>
                                    <p:animEffect transition="in" filter="fade">
                                      <p:cBhvr>
                                        <p:cTn id="65" dur="500"/>
                                        <p:tgtEl>
                                          <p:spTgt spid="10">
                                            <p:txEl>
                                              <p:pRg st="11" end="11"/>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xEl>
                                              <p:pRg st="12" end="12"/>
                                            </p:txEl>
                                          </p:spTgt>
                                        </p:tgtEl>
                                        <p:attrNameLst>
                                          <p:attrName>style.visibility</p:attrName>
                                        </p:attrNameLst>
                                      </p:cBhvr>
                                      <p:to>
                                        <p:strVal val="visible"/>
                                      </p:to>
                                    </p:set>
                                    <p:animEffect transition="in" filter="fade">
                                      <p:cBhvr>
                                        <p:cTn id="68" dur="500"/>
                                        <p:tgtEl>
                                          <p:spTgt spid="10">
                                            <p:txEl>
                                              <p:pRg st="12" end="12"/>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0">
                                            <p:txEl>
                                              <p:pRg st="13" end="13"/>
                                            </p:txEl>
                                          </p:spTgt>
                                        </p:tgtEl>
                                        <p:attrNameLst>
                                          <p:attrName>style.visibility</p:attrName>
                                        </p:attrNameLst>
                                      </p:cBhvr>
                                      <p:to>
                                        <p:strVal val="visible"/>
                                      </p:to>
                                    </p:set>
                                    <p:animEffect transition="in" filter="fade">
                                      <p:cBhvr>
                                        <p:cTn id="71" dur="500"/>
                                        <p:tgtEl>
                                          <p:spTgt spid="10">
                                            <p:txEl>
                                              <p:pRg st="13" end="13"/>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10">
                                            <p:txEl>
                                              <p:pRg st="14" end="14"/>
                                            </p:txEl>
                                          </p:spTgt>
                                        </p:tgtEl>
                                        <p:attrNameLst>
                                          <p:attrName>style.visibility</p:attrName>
                                        </p:attrNameLst>
                                      </p:cBhvr>
                                      <p:to>
                                        <p:strVal val="visible"/>
                                      </p:to>
                                    </p:set>
                                    <p:animEffect transition="in" filter="fade">
                                      <p:cBhvr>
                                        <p:cTn id="74" dur="500"/>
                                        <p:tgtEl>
                                          <p:spTgt spid="1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Characteristics of Software</a:t>
            </a:r>
          </a:p>
        </p:txBody>
      </p:sp>
      <p:sp>
        <p:nvSpPr>
          <p:cNvPr id="6" name="Content Placeholder 2"/>
          <p:cNvSpPr>
            <a:spLocks noGrp="1"/>
          </p:cNvSpPr>
          <p:nvPr>
            <p:ph idx="1"/>
          </p:nvPr>
        </p:nvSpPr>
        <p:spPr>
          <a:xfrm>
            <a:off x="118480" y="849385"/>
            <a:ext cx="11929641" cy="2375122"/>
          </a:xfrm>
        </p:spPr>
        <p:txBody>
          <a:bodyPr/>
          <a:lstStyle/>
          <a:p>
            <a:pPr>
              <a:buFont typeface="Wingdings 3" panose="05040102010807070707" pitchFamily="18" charset="2"/>
              <a:buChar char=""/>
            </a:pPr>
            <a:r>
              <a:rPr lang="en-US" sz="2800" b="1" dirty="0">
                <a:solidFill>
                  <a:srgbClr val="A32D19"/>
                </a:solidFill>
              </a:rPr>
              <a:t>Software is developed or engineered</a:t>
            </a:r>
          </a:p>
          <a:p>
            <a:pPr lvl="1"/>
            <a:r>
              <a:rPr lang="en-US" sz="2400" dirty="0"/>
              <a:t>It is not manufactured like hardware</a:t>
            </a:r>
          </a:p>
          <a:p>
            <a:pPr lvl="2"/>
            <a:r>
              <a:rPr lang="en-US" sz="2400" dirty="0"/>
              <a:t>Manufacturing phase can introduce quality problem that are nonexistent (or easily corrected) for software</a:t>
            </a:r>
          </a:p>
          <a:p>
            <a:pPr lvl="2"/>
            <a:r>
              <a:rPr lang="en-US" sz="2400" dirty="0"/>
              <a:t>Both requires construction of “product” but approaches are different</a:t>
            </a:r>
          </a:p>
          <a:p>
            <a:r>
              <a:rPr lang="en-US" sz="2800" b="1" dirty="0">
                <a:solidFill>
                  <a:srgbClr val="A32D19"/>
                </a:solidFill>
              </a:rPr>
              <a:t>Software doesn’t “wear-out”</a:t>
            </a:r>
          </a:p>
        </p:txBody>
      </p:sp>
      <p:grpSp>
        <p:nvGrpSpPr>
          <p:cNvPr id="7" name="Group 6"/>
          <p:cNvGrpSpPr/>
          <p:nvPr/>
        </p:nvGrpSpPr>
        <p:grpSpPr>
          <a:xfrm>
            <a:off x="320554" y="3657600"/>
            <a:ext cx="5394446" cy="2286000"/>
            <a:chOff x="1039684" y="3962400"/>
            <a:chExt cx="5394446" cy="2286000"/>
          </a:xfrm>
        </p:grpSpPr>
        <p:grpSp>
          <p:nvGrpSpPr>
            <p:cNvPr id="8" name="Group 7"/>
            <p:cNvGrpSpPr/>
            <p:nvPr/>
          </p:nvGrpSpPr>
          <p:grpSpPr>
            <a:xfrm>
              <a:off x="1466850" y="3962400"/>
              <a:ext cx="4967280" cy="2286000"/>
              <a:chOff x="1466850" y="3962400"/>
              <a:chExt cx="4967280" cy="2286000"/>
            </a:xfrm>
          </p:grpSpPr>
          <p:cxnSp>
            <p:nvCxnSpPr>
              <p:cNvPr id="10" name="Straight Arrow Connector 9"/>
              <p:cNvCxnSpPr/>
              <p:nvPr/>
            </p:nvCxnSpPr>
            <p:spPr>
              <a:xfrm flipV="1">
                <a:off x="1466850" y="3962400"/>
                <a:ext cx="0" cy="228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1466850" y="6248400"/>
                <a:ext cx="496728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Freeform 11"/>
              <p:cNvSpPr/>
              <p:nvPr/>
            </p:nvSpPr>
            <p:spPr>
              <a:xfrm>
                <a:off x="1798999" y="4318503"/>
                <a:ext cx="4028792" cy="1839803"/>
              </a:xfrm>
              <a:custGeom>
                <a:avLst/>
                <a:gdLst>
                  <a:gd name="connsiteX0" fmla="*/ 0 w 4028792"/>
                  <a:gd name="connsiteY0" fmla="*/ 0 h 1839803"/>
                  <a:gd name="connsiteX1" fmla="*/ 516048 w 4028792"/>
                  <a:gd name="connsiteY1" fmla="*/ 1548143 h 1839803"/>
                  <a:gd name="connsiteX2" fmla="*/ 1258432 w 4028792"/>
                  <a:gd name="connsiteY2" fmla="*/ 1801640 h 1839803"/>
                  <a:gd name="connsiteX3" fmla="*/ 3105339 w 4028792"/>
                  <a:gd name="connsiteY3" fmla="*/ 1801640 h 1839803"/>
                  <a:gd name="connsiteX4" fmla="*/ 3576119 w 4028792"/>
                  <a:gd name="connsiteY4" fmla="*/ 1448554 h 1839803"/>
                  <a:gd name="connsiteX5" fmla="*/ 4028792 w 4028792"/>
                  <a:gd name="connsiteY5" fmla="*/ 199176 h 183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8792" h="1839803">
                    <a:moveTo>
                      <a:pt x="0" y="0"/>
                    </a:moveTo>
                    <a:cubicBezTo>
                      <a:pt x="153154" y="623935"/>
                      <a:pt x="306309" y="1247870"/>
                      <a:pt x="516048" y="1548143"/>
                    </a:cubicBezTo>
                    <a:cubicBezTo>
                      <a:pt x="725787" y="1848416"/>
                      <a:pt x="826884" y="1759391"/>
                      <a:pt x="1258432" y="1801640"/>
                    </a:cubicBezTo>
                    <a:cubicBezTo>
                      <a:pt x="1689981" y="1843890"/>
                      <a:pt x="2719058" y="1860488"/>
                      <a:pt x="3105339" y="1801640"/>
                    </a:cubicBezTo>
                    <a:cubicBezTo>
                      <a:pt x="3491620" y="1742792"/>
                      <a:pt x="3422210" y="1715631"/>
                      <a:pt x="3576119" y="1448554"/>
                    </a:cubicBezTo>
                    <a:cubicBezTo>
                      <a:pt x="3730028" y="1181477"/>
                      <a:pt x="3879410" y="690326"/>
                      <a:pt x="4028792" y="19917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431814" y="4056531"/>
                <a:ext cx="963790" cy="646331"/>
              </a:xfrm>
              <a:prstGeom prst="rect">
                <a:avLst/>
              </a:prstGeom>
              <a:noFill/>
            </p:spPr>
            <p:txBody>
              <a:bodyPr wrap="none" rtlCol="0">
                <a:spAutoFit/>
              </a:bodyPr>
              <a:lstStyle/>
              <a:p>
                <a:r>
                  <a:rPr lang="en-US" dirty="0"/>
                  <a:t>Infant</a:t>
                </a:r>
              </a:p>
              <a:p>
                <a:r>
                  <a:rPr lang="en-US" dirty="0"/>
                  <a:t>morality</a:t>
                </a:r>
              </a:p>
            </p:txBody>
          </p:sp>
          <p:cxnSp>
            <p:nvCxnSpPr>
              <p:cNvPr id="14" name="Straight Arrow Connector 13"/>
              <p:cNvCxnSpPr>
                <a:stCxn id="13" idx="1"/>
              </p:cNvCxnSpPr>
              <p:nvPr/>
            </p:nvCxnSpPr>
            <p:spPr>
              <a:xfrm flipH="1">
                <a:off x="2019300" y="4379697"/>
                <a:ext cx="412514" cy="5851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3986013" y="4195031"/>
                <a:ext cx="1251368" cy="369332"/>
              </a:xfrm>
              <a:prstGeom prst="rect">
                <a:avLst/>
              </a:prstGeom>
              <a:noFill/>
            </p:spPr>
            <p:txBody>
              <a:bodyPr wrap="none" rtlCol="0">
                <a:spAutoFit/>
              </a:bodyPr>
              <a:lstStyle/>
              <a:p>
                <a:r>
                  <a:rPr lang="en-US" dirty="0"/>
                  <a:t>“Wear out”</a:t>
                </a:r>
              </a:p>
            </p:txBody>
          </p:sp>
          <p:cxnSp>
            <p:nvCxnSpPr>
              <p:cNvPr id="16" name="Straight Arrow Connector 15"/>
              <p:cNvCxnSpPr/>
              <p:nvPr/>
            </p:nvCxnSpPr>
            <p:spPr>
              <a:xfrm>
                <a:off x="4991100" y="4572000"/>
                <a:ext cx="533400" cy="5334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5638800" y="5867400"/>
                <a:ext cx="649537" cy="369332"/>
              </a:xfrm>
              <a:prstGeom prst="rect">
                <a:avLst/>
              </a:prstGeom>
              <a:noFill/>
            </p:spPr>
            <p:txBody>
              <a:bodyPr wrap="none" rtlCol="0">
                <a:spAutoFit/>
              </a:bodyPr>
              <a:lstStyle/>
              <a:p>
                <a:r>
                  <a:rPr lang="en-US" dirty="0"/>
                  <a:t>Time</a:t>
                </a:r>
              </a:p>
            </p:txBody>
          </p:sp>
        </p:grpSp>
        <p:sp>
          <p:nvSpPr>
            <p:cNvPr id="9" name="TextBox 8"/>
            <p:cNvSpPr txBox="1"/>
            <p:nvPr/>
          </p:nvSpPr>
          <p:spPr>
            <a:xfrm rot="16200000">
              <a:off x="458435" y="4834426"/>
              <a:ext cx="1624163" cy="461665"/>
            </a:xfrm>
            <a:prstGeom prst="rect">
              <a:avLst/>
            </a:prstGeom>
            <a:noFill/>
          </p:spPr>
          <p:txBody>
            <a:bodyPr wrap="none" rtlCol="0">
              <a:spAutoFit/>
            </a:bodyPr>
            <a:lstStyle/>
            <a:p>
              <a:r>
                <a:rPr lang="en-US" sz="2400" dirty="0"/>
                <a:t>Failure Rate</a:t>
              </a:r>
            </a:p>
          </p:txBody>
        </p:sp>
      </p:grpSp>
      <p:sp>
        <p:nvSpPr>
          <p:cNvPr id="18" name="TextBox 17"/>
          <p:cNvSpPr txBox="1"/>
          <p:nvPr/>
        </p:nvSpPr>
        <p:spPr>
          <a:xfrm>
            <a:off x="747721" y="6060477"/>
            <a:ext cx="4967280"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0" lvl="1" algn="ctr"/>
            <a:r>
              <a:rPr lang="en-US" sz="2400" dirty="0"/>
              <a:t>Bathtub curve of hardware failure</a:t>
            </a:r>
          </a:p>
        </p:txBody>
      </p:sp>
      <p:cxnSp>
        <p:nvCxnSpPr>
          <p:cNvPr id="19" name="Straight Arrow Connector 18"/>
          <p:cNvCxnSpPr/>
          <p:nvPr/>
        </p:nvCxnSpPr>
        <p:spPr>
          <a:xfrm flipV="1">
            <a:off x="6810381" y="3657596"/>
            <a:ext cx="0" cy="2286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a:off x="6810381" y="5943596"/>
            <a:ext cx="47053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11071810" y="5592826"/>
            <a:ext cx="649537" cy="369332"/>
          </a:xfrm>
          <a:prstGeom prst="rect">
            <a:avLst/>
          </a:prstGeom>
          <a:noFill/>
        </p:spPr>
        <p:txBody>
          <a:bodyPr wrap="none" rtlCol="0">
            <a:spAutoFit/>
          </a:bodyPr>
          <a:lstStyle/>
          <a:p>
            <a:r>
              <a:rPr lang="en-US" dirty="0"/>
              <a:t>Time</a:t>
            </a:r>
          </a:p>
        </p:txBody>
      </p:sp>
      <p:sp>
        <p:nvSpPr>
          <p:cNvPr id="22" name="TextBox 21"/>
          <p:cNvSpPr txBox="1"/>
          <p:nvPr/>
        </p:nvSpPr>
        <p:spPr>
          <a:xfrm rot="16200000">
            <a:off x="5725766" y="4529622"/>
            <a:ext cx="1624163" cy="461665"/>
          </a:xfrm>
          <a:prstGeom prst="rect">
            <a:avLst/>
          </a:prstGeom>
          <a:noFill/>
        </p:spPr>
        <p:txBody>
          <a:bodyPr wrap="none" rtlCol="0">
            <a:spAutoFit/>
          </a:bodyPr>
          <a:lstStyle/>
          <a:p>
            <a:r>
              <a:rPr lang="en-US" sz="2400" dirty="0"/>
              <a:t>Failure Rate</a:t>
            </a:r>
          </a:p>
        </p:txBody>
      </p:sp>
      <p:sp>
        <p:nvSpPr>
          <p:cNvPr id="23" name="Freeform 22"/>
          <p:cNvSpPr/>
          <p:nvPr/>
        </p:nvSpPr>
        <p:spPr>
          <a:xfrm>
            <a:off x="7027271" y="3870352"/>
            <a:ext cx="3864962" cy="1938313"/>
          </a:xfrm>
          <a:custGeom>
            <a:avLst/>
            <a:gdLst>
              <a:gd name="connsiteX0" fmla="*/ 4165 w 3864962"/>
              <a:gd name="connsiteY0" fmla="*/ 0 h 1938313"/>
              <a:gd name="connsiteX1" fmla="*/ 22272 w 3864962"/>
              <a:gd name="connsiteY1" fmla="*/ 534155 h 1938313"/>
              <a:gd name="connsiteX2" fmla="*/ 176181 w 3864962"/>
              <a:gd name="connsiteY2" fmla="*/ 977775 h 1938313"/>
              <a:gd name="connsiteX3" fmla="*/ 402518 w 3864962"/>
              <a:gd name="connsiteY3" fmla="*/ 1312753 h 1938313"/>
              <a:gd name="connsiteX4" fmla="*/ 683175 w 3864962"/>
              <a:gd name="connsiteY4" fmla="*/ 1674892 h 1938313"/>
              <a:gd name="connsiteX5" fmla="*/ 1135849 w 3864962"/>
              <a:gd name="connsiteY5" fmla="*/ 1810694 h 1938313"/>
              <a:gd name="connsiteX6" fmla="*/ 1679057 w 3864962"/>
              <a:gd name="connsiteY6" fmla="*/ 1865014 h 1938313"/>
              <a:gd name="connsiteX7" fmla="*/ 2303746 w 3864962"/>
              <a:gd name="connsiteY7" fmla="*/ 1910282 h 1938313"/>
              <a:gd name="connsiteX8" fmla="*/ 2946542 w 3864962"/>
              <a:gd name="connsiteY8" fmla="*/ 1928389 h 1938313"/>
              <a:gd name="connsiteX9" fmla="*/ 3245306 w 3864962"/>
              <a:gd name="connsiteY9" fmla="*/ 1928389 h 1938313"/>
              <a:gd name="connsiteX10" fmla="*/ 3815674 w 3864962"/>
              <a:gd name="connsiteY10" fmla="*/ 1937442 h 1938313"/>
              <a:gd name="connsiteX11" fmla="*/ 3797567 w 3864962"/>
              <a:gd name="connsiteY11" fmla="*/ 1937442 h 193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4962" h="1938313">
                <a:moveTo>
                  <a:pt x="4165" y="0"/>
                </a:moveTo>
                <a:cubicBezTo>
                  <a:pt x="-1116" y="185596"/>
                  <a:pt x="-6397" y="371193"/>
                  <a:pt x="22272" y="534155"/>
                </a:cubicBezTo>
                <a:cubicBezTo>
                  <a:pt x="50941" y="697117"/>
                  <a:pt x="112807" y="848009"/>
                  <a:pt x="176181" y="977775"/>
                </a:cubicBezTo>
                <a:cubicBezTo>
                  <a:pt x="239555" y="1107541"/>
                  <a:pt x="318019" y="1196567"/>
                  <a:pt x="402518" y="1312753"/>
                </a:cubicBezTo>
                <a:cubicBezTo>
                  <a:pt x="487017" y="1428939"/>
                  <a:pt x="560953" y="1591902"/>
                  <a:pt x="683175" y="1674892"/>
                </a:cubicBezTo>
                <a:cubicBezTo>
                  <a:pt x="805397" y="1757882"/>
                  <a:pt x="969869" y="1779007"/>
                  <a:pt x="1135849" y="1810694"/>
                </a:cubicBezTo>
                <a:cubicBezTo>
                  <a:pt x="1301829" y="1842381"/>
                  <a:pt x="1484408" y="1848416"/>
                  <a:pt x="1679057" y="1865014"/>
                </a:cubicBezTo>
                <a:cubicBezTo>
                  <a:pt x="1873706" y="1881612"/>
                  <a:pt x="2092499" y="1899720"/>
                  <a:pt x="2303746" y="1910282"/>
                </a:cubicBezTo>
                <a:cubicBezTo>
                  <a:pt x="2514994" y="1920845"/>
                  <a:pt x="2789615" y="1925371"/>
                  <a:pt x="2946542" y="1928389"/>
                </a:cubicBezTo>
                <a:cubicBezTo>
                  <a:pt x="3103469" y="1931407"/>
                  <a:pt x="3245306" y="1928389"/>
                  <a:pt x="3245306" y="1928389"/>
                </a:cubicBezTo>
                <a:lnTo>
                  <a:pt x="3815674" y="1937442"/>
                </a:lnTo>
                <a:cubicBezTo>
                  <a:pt x="3907717" y="1938951"/>
                  <a:pt x="3852642" y="1938196"/>
                  <a:pt x="3797567" y="1937442"/>
                </a:cubicBezTo>
              </a:path>
            </a:pathLst>
          </a:custGeom>
          <a:ln w="38100"/>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24" name="Freeform 23"/>
          <p:cNvSpPr/>
          <p:nvPr/>
        </p:nvSpPr>
        <p:spPr>
          <a:xfrm>
            <a:off x="7194399" y="3915620"/>
            <a:ext cx="4137433" cy="1376579"/>
          </a:xfrm>
          <a:custGeom>
            <a:avLst/>
            <a:gdLst>
              <a:gd name="connsiteX0" fmla="*/ 0 w 4137433"/>
              <a:gd name="connsiteY0" fmla="*/ 0 h 1376579"/>
              <a:gd name="connsiteX1" fmla="*/ 72428 w 4137433"/>
              <a:gd name="connsiteY1" fmla="*/ 479833 h 1376579"/>
              <a:gd name="connsiteX2" fmla="*/ 235390 w 4137433"/>
              <a:gd name="connsiteY2" fmla="*/ 869132 h 1376579"/>
              <a:gd name="connsiteX3" fmla="*/ 434566 w 4137433"/>
              <a:gd name="connsiteY3" fmla="*/ 1140736 h 1376579"/>
              <a:gd name="connsiteX4" fmla="*/ 669956 w 4137433"/>
              <a:gd name="connsiteY4" fmla="*/ 1294645 h 1376579"/>
              <a:gd name="connsiteX5" fmla="*/ 1032095 w 4137433"/>
              <a:gd name="connsiteY5" fmla="*/ 1376126 h 1376579"/>
              <a:gd name="connsiteX6" fmla="*/ 1493822 w 4137433"/>
              <a:gd name="connsiteY6" fmla="*/ 1321806 h 1376579"/>
              <a:gd name="connsiteX7" fmla="*/ 1937441 w 4137433"/>
              <a:gd name="connsiteY7" fmla="*/ 1204111 h 1376579"/>
              <a:gd name="connsiteX8" fmla="*/ 2625505 w 4137433"/>
              <a:gd name="connsiteY8" fmla="*/ 968721 h 1376579"/>
              <a:gd name="connsiteX9" fmla="*/ 3268301 w 4137433"/>
              <a:gd name="connsiteY9" fmla="*/ 733330 h 1376579"/>
              <a:gd name="connsiteX10" fmla="*/ 3757188 w 4137433"/>
              <a:gd name="connsiteY10" fmla="*/ 534154 h 1376579"/>
              <a:gd name="connsiteX11" fmla="*/ 4137433 w 4137433"/>
              <a:gd name="connsiteY11" fmla="*/ 289711 h 137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7433" h="1376579">
                <a:moveTo>
                  <a:pt x="0" y="0"/>
                </a:moveTo>
                <a:cubicBezTo>
                  <a:pt x="16598" y="167489"/>
                  <a:pt x="33196" y="334978"/>
                  <a:pt x="72428" y="479833"/>
                </a:cubicBezTo>
                <a:cubicBezTo>
                  <a:pt x="111660" y="624688"/>
                  <a:pt x="175034" y="758982"/>
                  <a:pt x="235390" y="869132"/>
                </a:cubicBezTo>
                <a:cubicBezTo>
                  <a:pt x="295746" y="979282"/>
                  <a:pt x="362138" y="1069817"/>
                  <a:pt x="434566" y="1140736"/>
                </a:cubicBezTo>
                <a:cubicBezTo>
                  <a:pt x="506994" y="1211655"/>
                  <a:pt x="570368" y="1255413"/>
                  <a:pt x="669956" y="1294645"/>
                </a:cubicBezTo>
                <a:cubicBezTo>
                  <a:pt x="769544" y="1333877"/>
                  <a:pt x="894784" y="1371599"/>
                  <a:pt x="1032095" y="1376126"/>
                </a:cubicBezTo>
                <a:cubicBezTo>
                  <a:pt x="1169406" y="1380653"/>
                  <a:pt x="1342931" y="1350475"/>
                  <a:pt x="1493822" y="1321806"/>
                </a:cubicBezTo>
                <a:cubicBezTo>
                  <a:pt x="1644713" y="1293137"/>
                  <a:pt x="1748827" y="1262958"/>
                  <a:pt x="1937441" y="1204111"/>
                </a:cubicBezTo>
                <a:cubicBezTo>
                  <a:pt x="2126055" y="1145264"/>
                  <a:pt x="2403695" y="1047184"/>
                  <a:pt x="2625505" y="968721"/>
                </a:cubicBezTo>
                <a:cubicBezTo>
                  <a:pt x="2847315" y="890258"/>
                  <a:pt x="3079687" y="805758"/>
                  <a:pt x="3268301" y="733330"/>
                </a:cubicBezTo>
                <a:cubicBezTo>
                  <a:pt x="3456915" y="660902"/>
                  <a:pt x="3612333" y="608090"/>
                  <a:pt x="3757188" y="534154"/>
                </a:cubicBezTo>
                <a:cubicBezTo>
                  <a:pt x="3902043" y="460218"/>
                  <a:pt x="4019738" y="374964"/>
                  <a:pt x="4137433" y="289711"/>
                </a:cubicBezTo>
              </a:path>
            </a:pathLst>
          </a:custGeom>
          <a:ln w="3810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cxnSp>
        <p:nvCxnSpPr>
          <p:cNvPr id="25" name="Straight Connector 24"/>
          <p:cNvCxnSpPr>
            <a:stCxn id="24" idx="3"/>
          </p:cNvCxnSpPr>
          <p:nvPr/>
        </p:nvCxnSpPr>
        <p:spPr>
          <a:xfrm flipV="1">
            <a:off x="7628965" y="3870352"/>
            <a:ext cx="19616" cy="1186004"/>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26" name="Freeform 25"/>
          <p:cNvSpPr/>
          <p:nvPr/>
        </p:nvSpPr>
        <p:spPr>
          <a:xfrm>
            <a:off x="7656126" y="3897513"/>
            <a:ext cx="506994" cy="1399118"/>
          </a:xfrm>
          <a:custGeom>
            <a:avLst/>
            <a:gdLst>
              <a:gd name="connsiteX0" fmla="*/ 0 w 506994"/>
              <a:gd name="connsiteY0" fmla="*/ 0 h 1399118"/>
              <a:gd name="connsiteX1" fmla="*/ 45267 w 506994"/>
              <a:gd name="connsiteY1" fmla="*/ 407406 h 1399118"/>
              <a:gd name="connsiteX2" fmla="*/ 108641 w 506994"/>
              <a:gd name="connsiteY2" fmla="*/ 751437 h 1399118"/>
              <a:gd name="connsiteX3" fmla="*/ 144855 w 506994"/>
              <a:gd name="connsiteY3" fmla="*/ 950614 h 1399118"/>
              <a:gd name="connsiteX4" fmla="*/ 226336 w 506994"/>
              <a:gd name="connsiteY4" fmla="*/ 1113576 h 1399118"/>
              <a:gd name="connsiteX5" fmla="*/ 362138 w 506994"/>
              <a:gd name="connsiteY5" fmla="*/ 1240325 h 1399118"/>
              <a:gd name="connsiteX6" fmla="*/ 461726 w 506994"/>
              <a:gd name="connsiteY6" fmla="*/ 1385180 h 1399118"/>
              <a:gd name="connsiteX7" fmla="*/ 506994 w 506994"/>
              <a:gd name="connsiteY7" fmla="*/ 1385180 h 1399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994" h="1399118">
                <a:moveTo>
                  <a:pt x="0" y="0"/>
                </a:moveTo>
                <a:cubicBezTo>
                  <a:pt x="13580" y="141083"/>
                  <a:pt x="27160" y="282167"/>
                  <a:pt x="45267" y="407406"/>
                </a:cubicBezTo>
                <a:cubicBezTo>
                  <a:pt x="63374" y="532646"/>
                  <a:pt x="92043" y="660902"/>
                  <a:pt x="108641" y="751437"/>
                </a:cubicBezTo>
                <a:cubicBezTo>
                  <a:pt x="125239" y="841972"/>
                  <a:pt x="125239" y="890258"/>
                  <a:pt x="144855" y="950614"/>
                </a:cubicBezTo>
                <a:cubicBezTo>
                  <a:pt x="164471" y="1010970"/>
                  <a:pt x="190122" y="1065291"/>
                  <a:pt x="226336" y="1113576"/>
                </a:cubicBezTo>
                <a:cubicBezTo>
                  <a:pt x="262550" y="1161861"/>
                  <a:pt x="322906" y="1195058"/>
                  <a:pt x="362138" y="1240325"/>
                </a:cubicBezTo>
                <a:cubicBezTo>
                  <a:pt x="401370" y="1285592"/>
                  <a:pt x="437583" y="1361038"/>
                  <a:pt x="461726" y="1385180"/>
                </a:cubicBezTo>
                <a:cubicBezTo>
                  <a:pt x="485869" y="1409322"/>
                  <a:pt x="496431" y="1397251"/>
                  <a:pt x="506994" y="1385180"/>
                </a:cubicBezTo>
              </a:path>
            </a:pathLst>
          </a:custGeom>
          <a:ln w="28575"/>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cxnSp>
        <p:nvCxnSpPr>
          <p:cNvPr id="27" name="Straight Connector 26"/>
          <p:cNvCxnSpPr>
            <a:stCxn id="26" idx="7"/>
          </p:cNvCxnSpPr>
          <p:nvPr/>
        </p:nvCxnSpPr>
        <p:spPr>
          <a:xfrm flipV="1">
            <a:off x="8163120" y="3809996"/>
            <a:ext cx="0" cy="1472697"/>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28" name="Freeform 27"/>
          <p:cNvSpPr/>
          <p:nvPr/>
        </p:nvSpPr>
        <p:spPr>
          <a:xfrm>
            <a:off x="8163120" y="3806978"/>
            <a:ext cx="679010" cy="1403287"/>
          </a:xfrm>
          <a:custGeom>
            <a:avLst/>
            <a:gdLst>
              <a:gd name="connsiteX0" fmla="*/ 0 w 679010"/>
              <a:gd name="connsiteY0" fmla="*/ 0 h 1403287"/>
              <a:gd name="connsiteX1" fmla="*/ 45267 w 679010"/>
              <a:gd name="connsiteY1" fmla="*/ 334978 h 1403287"/>
              <a:gd name="connsiteX2" fmla="*/ 153909 w 679010"/>
              <a:gd name="connsiteY2" fmla="*/ 760491 h 1403287"/>
              <a:gd name="connsiteX3" fmla="*/ 334978 w 679010"/>
              <a:gd name="connsiteY3" fmla="*/ 1095469 h 1403287"/>
              <a:gd name="connsiteX4" fmla="*/ 543208 w 679010"/>
              <a:gd name="connsiteY4" fmla="*/ 1330860 h 1403287"/>
              <a:gd name="connsiteX5" fmla="*/ 679010 w 679010"/>
              <a:gd name="connsiteY5" fmla="*/ 1403287 h 140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010" h="1403287">
                <a:moveTo>
                  <a:pt x="0" y="0"/>
                </a:moveTo>
                <a:cubicBezTo>
                  <a:pt x="9808" y="104115"/>
                  <a:pt x="19616" y="208230"/>
                  <a:pt x="45267" y="334978"/>
                </a:cubicBezTo>
                <a:cubicBezTo>
                  <a:pt x="70918" y="461726"/>
                  <a:pt x="105624" y="633743"/>
                  <a:pt x="153909" y="760491"/>
                </a:cubicBezTo>
                <a:cubicBezTo>
                  <a:pt x="202194" y="887240"/>
                  <a:pt x="270095" y="1000408"/>
                  <a:pt x="334978" y="1095469"/>
                </a:cubicBezTo>
                <a:cubicBezTo>
                  <a:pt x="399861" y="1190530"/>
                  <a:pt x="485869" y="1279557"/>
                  <a:pt x="543208" y="1330860"/>
                </a:cubicBezTo>
                <a:cubicBezTo>
                  <a:pt x="600547" y="1382163"/>
                  <a:pt x="639778" y="1392725"/>
                  <a:pt x="679010" y="1403287"/>
                </a:cubicBezTo>
              </a:path>
            </a:pathLst>
          </a:custGeom>
          <a:ln w="28575"/>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cxnSp>
        <p:nvCxnSpPr>
          <p:cNvPr id="29" name="Straight Connector 28"/>
          <p:cNvCxnSpPr/>
          <p:nvPr/>
        </p:nvCxnSpPr>
        <p:spPr>
          <a:xfrm flipV="1">
            <a:off x="8842130" y="3733796"/>
            <a:ext cx="0" cy="1476470"/>
          </a:xfrm>
          <a:prstGeom prst="line">
            <a:avLst/>
          </a:prstGeom>
          <a:ln w="28575"/>
        </p:spPr>
        <p:style>
          <a:lnRef idx="3">
            <a:schemeClr val="accent6"/>
          </a:lnRef>
          <a:fillRef idx="0">
            <a:schemeClr val="accent6"/>
          </a:fillRef>
          <a:effectRef idx="2">
            <a:schemeClr val="accent6"/>
          </a:effectRef>
          <a:fontRef idx="minor">
            <a:schemeClr val="tx1"/>
          </a:fontRef>
        </p:style>
      </p:cxnSp>
      <p:sp>
        <p:nvSpPr>
          <p:cNvPr id="30" name="Freeform 29"/>
          <p:cNvSpPr/>
          <p:nvPr/>
        </p:nvSpPr>
        <p:spPr>
          <a:xfrm>
            <a:off x="8850404" y="3734550"/>
            <a:ext cx="716003" cy="1231272"/>
          </a:xfrm>
          <a:custGeom>
            <a:avLst/>
            <a:gdLst>
              <a:gd name="connsiteX0" fmla="*/ 779 w 716003"/>
              <a:gd name="connsiteY0" fmla="*/ 0 h 1231272"/>
              <a:gd name="connsiteX1" fmla="*/ 18886 w 716003"/>
              <a:gd name="connsiteY1" fmla="*/ 235391 h 1231272"/>
              <a:gd name="connsiteX2" fmla="*/ 127527 w 716003"/>
              <a:gd name="connsiteY2" fmla="*/ 561315 h 1231272"/>
              <a:gd name="connsiteX3" fmla="*/ 245223 w 716003"/>
              <a:gd name="connsiteY3" fmla="*/ 851026 h 1231272"/>
              <a:gd name="connsiteX4" fmla="*/ 353864 w 716003"/>
              <a:gd name="connsiteY4" fmla="*/ 1032096 h 1231272"/>
              <a:gd name="connsiteX5" fmla="*/ 543987 w 716003"/>
              <a:gd name="connsiteY5" fmla="*/ 1176951 h 1231272"/>
              <a:gd name="connsiteX6" fmla="*/ 716003 w 716003"/>
              <a:gd name="connsiteY6" fmla="*/ 1231272 h 123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003" h="1231272">
                <a:moveTo>
                  <a:pt x="779" y="0"/>
                </a:moveTo>
                <a:cubicBezTo>
                  <a:pt x="-730" y="70919"/>
                  <a:pt x="-2239" y="141839"/>
                  <a:pt x="18886" y="235391"/>
                </a:cubicBezTo>
                <a:cubicBezTo>
                  <a:pt x="40011" y="328944"/>
                  <a:pt x="89804" y="458709"/>
                  <a:pt x="127527" y="561315"/>
                </a:cubicBezTo>
                <a:cubicBezTo>
                  <a:pt x="165250" y="663921"/>
                  <a:pt x="207500" y="772563"/>
                  <a:pt x="245223" y="851026"/>
                </a:cubicBezTo>
                <a:cubicBezTo>
                  <a:pt x="282946" y="929489"/>
                  <a:pt x="304070" y="977775"/>
                  <a:pt x="353864" y="1032096"/>
                </a:cubicBezTo>
                <a:cubicBezTo>
                  <a:pt x="403658" y="1086417"/>
                  <a:pt x="483631" y="1143755"/>
                  <a:pt x="543987" y="1176951"/>
                </a:cubicBezTo>
                <a:cubicBezTo>
                  <a:pt x="604343" y="1210147"/>
                  <a:pt x="660173" y="1220709"/>
                  <a:pt x="716003" y="1231272"/>
                </a:cubicBezTo>
              </a:path>
            </a:pathLst>
          </a:custGeom>
          <a:ln w="28575"/>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1" name="Oval 30"/>
          <p:cNvSpPr/>
          <p:nvPr/>
        </p:nvSpPr>
        <p:spPr>
          <a:xfrm>
            <a:off x="7579925" y="4998263"/>
            <a:ext cx="76200" cy="76200"/>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32" name="TextBox 31"/>
          <p:cNvSpPr txBox="1"/>
          <p:nvPr/>
        </p:nvSpPr>
        <p:spPr>
          <a:xfrm>
            <a:off x="9465012" y="3047115"/>
            <a:ext cx="2726988" cy="646331"/>
          </a:xfrm>
          <a:prstGeom prst="rect">
            <a:avLst/>
          </a:prstGeom>
          <a:noFill/>
        </p:spPr>
        <p:txBody>
          <a:bodyPr wrap="square" rtlCol="0">
            <a:spAutoFit/>
          </a:bodyPr>
          <a:lstStyle/>
          <a:p>
            <a:pPr algn="ctr"/>
            <a:r>
              <a:rPr lang="en-US" dirty="0"/>
              <a:t>Increate failure rate due to side effect</a:t>
            </a:r>
          </a:p>
        </p:txBody>
      </p:sp>
      <p:cxnSp>
        <p:nvCxnSpPr>
          <p:cNvPr id="33" name="Straight Arrow Connector 32"/>
          <p:cNvCxnSpPr>
            <a:stCxn id="32" idx="2"/>
            <a:endCxn id="30" idx="2"/>
          </p:cNvCxnSpPr>
          <p:nvPr/>
        </p:nvCxnSpPr>
        <p:spPr>
          <a:xfrm flipH="1">
            <a:off x="8977931" y="3693446"/>
            <a:ext cx="1850575" cy="60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7021314" y="3232143"/>
            <a:ext cx="884858" cy="369332"/>
          </a:xfrm>
          <a:prstGeom prst="rect">
            <a:avLst/>
          </a:prstGeom>
          <a:noFill/>
        </p:spPr>
        <p:txBody>
          <a:bodyPr wrap="none" rtlCol="0">
            <a:spAutoFit/>
          </a:bodyPr>
          <a:lstStyle/>
          <a:p>
            <a:r>
              <a:rPr lang="en-US" dirty="0"/>
              <a:t>Change</a:t>
            </a:r>
          </a:p>
        </p:txBody>
      </p:sp>
      <p:cxnSp>
        <p:nvCxnSpPr>
          <p:cNvPr id="35" name="Straight Arrow Connector 34"/>
          <p:cNvCxnSpPr/>
          <p:nvPr/>
        </p:nvCxnSpPr>
        <p:spPr>
          <a:xfrm>
            <a:off x="7267581" y="3581848"/>
            <a:ext cx="312344" cy="13839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8843999" y="5402158"/>
            <a:ext cx="1617238" cy="369332"/>
          </a:xfrm>
          <a:prstGeom prst="rect">
            <a:avLst/>
          </a:prstGeom>
          <a:noFill/>
        </p:spPr>
        <p:txBody>
          <a:bodyPr wrap="none" rtlCol="0">
            <a:spAutoFit/>
          </a:bodyPr>
          <a:lstStyle/>
          <a:p>
            <a:r>
              <a:rPr lang="en-US" dirty="0"/>
              <a:t>Idealized Curve</a:t>
            </a:r>
          </a:p>
        </p:txBody>
      </p:sp>
      <p:sp>
        <p:nvSpPr>
          <p:cNvPr id="37" name="TextBox 36"/>
          <p:cNvSpPr txBox="1"/>
          <p:nvPr/>
        </p:nvSpPr>
        <p:spPr>
          <a:xfrm>
            <a:off x="10572342" y="4516432"/>
            <a:ext cx="1375569" cy="369332"/>
          </a:xfrm>
          <a:prstGeom prst="rect">
            <a:avLst/>
          </a:prstGeom>
          <a:noFill/>
        </p:spPr>
        <p:txBody>
          <a:bodyPr wrap="none" rtlCol="0">
            <a:spAutoFit/>
          </a:bodyPr>
          <a:lstStyle/>
          <a:p>
            <a:r>
              <a:rPr lang="en-US" dirty="0"/>
              <a:t>Actual Curve</a:t>
            </a:r>
          </a:p>
        </p:txBody>
      </p:sp>
      <p:sp>
        <p:nvSpPr>
          <p:cNvPr id="44" name="TextBox 43"/>
          <p:cNvSpPr txBox="1"/>
          <p:nvPr/>
        </p:nvSpPr>
        <p:spPr>
          <a:xfrm>
            <a:off x="6810381" y="6077864"/>
            <a:ext cx="4705349"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0" lvl="2" algn="ctr"/>
            <a:r>
              <a:rPr lang="en-US" sz="2400" dirty="0"/>
              <a:t>Software failure curve</a:t>
            </a:r>
          </a:p>
        </p:txBody>
      </p:sp>
      <p:cxnSp>
        <p:nvCxnSpPr>
          <p:cNvPr id="38" name="Straight Connector 37"/>
          <p:cNvCxnSpPr/>
          <p:nvPr/>
        </p:nvCxnSpPr>
        <p:spPr>
          <a:xfrm>
            <a:off x="6115057" y="3480685"/>
            <a:ext cx="0" cy="3121502"/>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118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p:bldP spid="23" grpId="0" animBg="1"/>
      <p:bldP spid="24" grpId="0" animBg="1"/>
      <p:bldP spid="26" grpId="0" animBg="1"/>
      <p:bldP spid="28" grpId="0" animBg="1"/>
      <p:bldP spid="30" grpId="0" animBg="1"/>
      <p:bldP spid="31" grpId="0" animBg="1"/>
      <p:bldP spid="32" grpId="0"/>
      <p:bldP spid="34" grpId="0"/>
      <p:bldP spid="36" grpId="0"/>
      <p:bldP spid="37" grpId="0"/>
      <p:bldP spid="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Application Domains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1084" y="820549"/>
            <a:ext cx="5638799" cy="5499283"/>
          </a:xfrm>
          <a:prstGeom prst="rect">
            <a:avLst/>
          </a:prstGeom>
        </p:spPr>
      </p:pic>
      <p:sp>
        <p:nvSpPr>
          <p:cNvPr id="7" name="TextBox 6"/>
          <p:cNvSpPr txBox="1"/>
          <p:nvPr/>
        </p:nvSpPr>
        <p:spPr>
          <a:xfrm>
            <a:off x="6909809" y="1062032"/>
            <a:ext cx="1143000" cy="707886"/>
          </a:xfrm>
          <a:prstGeom prst="rect">
            <a:avLst/>
          </a:prstGeom>
          <a:noFill/>
        </p:spPr>
        <p:txBody>
          <a:bodyPr wrap="square" rtlCol="0">
            <a:spAutoFit/>
          </a:bodyPr>
          <a:lstStyle/>
          <a:p>
            <a:pPr algn="ctr"/>
            <a:r>
              <a:rPr lang="en-US" sz="2000" b="1" dirty="0"/>
              <a:t>System Software</a:t>
            </a:r>
          </a:p>
        </p:txBody>
      </p:sp>
      <p:sp>
        <p:nvSpPr>
          <p:cNvPr id="8" name="TextBox 7"/>
          <p:cNvSpPr txBox="1"/>
          <p:nvPr/>
        </p:nvSpPr>
        <p:spPr>
          <a:xfrm>
            <a:off x="8282483" y="1976432"/>
            <a:ext cx="1447800" cy="707886"/>
          </a:xfrm>
          <a:prstGeom prst="rect">
            <a:avLst/>
          </a:prstGeom>
          <a:noFill/>
        </p:spPr>
        <p:txBody>
          <a:bodyPr wrap="square" rtlCol="0">
            <a:spAutoFit/>
          </a:bodyPr>
          <a:lstStyle/>
          <a:p>
            <a:pPr algn="r"/>
            <a:r>
              <a:rPr lang="en-US" sz="2000" b="1" dirty="0"/>
              <a:t>Application</a:t>
            </a:r>
          </a:p>
          <a:p>
            <a:pPr algn="r"/>
            <a:r>
              <a:rPr lang="en-US" sz="2000" b="1" dirty="0"/>
              <a:t>Software</a:t>
            </a:r>
          </a:p>
        </p:txBody>
      </p:sp>
      <p:sp>
        <p:nvSpPr>
          <p:cNvPr id="9" name="TextBox 8"/>
          <p:cNvSpPr txBox="1"/>
          <p:nvPr/>
        </p:nvSpPr>
        <p:spPr>
          <a:xfrm>
            <a:off x="8663483" y="3515778"/>
            <a:ext cx="1447800" cy="1015663"/>
          </a:xfrm>
          <a:prstGeom prst="rect">
            <a:avLst/>
          </a:prstGeom>
          <a:noFill/>
        </p:spPr>
        <p:txBody>
          <a:bodyPr wrap="square" rtlCol="0">
            <a:spAutoFit/>
          </a:bodyPr>
          <a:lstStyle/>
          <a:p>
            <a:pPr algn="r"/>
            <a:r>
              <a:rPr lang="en-US" sz="2000" b="1" dirty="0">
                <a:solidFill>
                  <a:schemeClr val="bg1"/>
                </a:solidFill>
              </a:rPr>
              <a:t>Engineering  / Scientific Software</a:t>
            </a:r>
          </a:p>
        </p:txBody>
      </p:sp>
      <p:sp>
        <p:nvSpPr>
          <p:cNvPr id="10" name="TextBox 9"/>
          <p:cNvSpPr txBox="1"/>
          <p:nvPr/>
        </p:nvSpPr>
        <p:spPr>
          <a:xfrm>
            <a:off x="7672883" y="5230946"/>
            <a:ext cx="1447800" cy="707886"/>
          </a:xfrm>
          <a:prstGeom prst="rect">
            <a:avLst/>
          </a:prstGeom>
          <a:noFill/>
        </p:spPr>
        <p:txBody>
          <a:bodyPr wrap="square" rtlCol="0">
            <a:spAutoFit/>
          </a:bodyPr>
          <a:lstStyle/>
          <a:p>
            <a:pPr algn="r"/>
            <a:r>
              <a:rPr lang="en-US" sz="2000" b="1" dirty="0">
                <a:solidFill>
                  <a:schemeClr val="bg1"/>
                </a:solidFill>
              </a:rPr>
              <a:t>Embedded Software</a:t>
            </a:r>
          </a:p>
        </p:txBody>
      </p:sp>
      <p:sp>
        <p:nvSpPr>
          <p:cNvPr id="11" name="TextBox 10"/>
          <p:cNvSpPr txBox="1"/>
          <p:nvPr/>
        </p:nvSpPr>
        <p:spPr>
          <a:xfrm>
            <a:off x="5844083" y="5230946"/>
            <a:ext cx="1524000" cy="707886"/>
          </a:xfrm>
          <a:prstGeom prst="rect">
            <a:avLst/>
          </a:prstGeom>
          <a:noFill/>
        </p:spPr>
        <p:txBody>
          <a:bodyPr wrap="square" rtlCol="0">
            <a:spAutoFit/>
          </a:bodyPr>
          <a:lstStyle/>
          <a:p>
            <a:r>
              <a:rPr lang="en-US" sz="2000" b="1" dirty="0">
                <a:solidFill>
                  <a:schemeClr val="bg1"/>
                </a:solidFill>
              </a:rPr>
              <a:t>Product line Software</a:t>
            </a:r>
          </a:p>
        </p:txBody>
      </p:sp>
      <p:sp>
        <p:nvSpPr>
          <p:cNvPr id="12" name="TextBox 11"/>
          <p:cNvSpPr txBox="1"/>
          <p:nvPr/>
        </p:nvSpPr>
        <p:spPr>
          <a:xfrm>
            <a:off x="4938751" y="3630746"/>
            <a:ext cx="1469265" cy="707886"/>
          </a:xfrm>
          <a:prstGeom prst="rect">
            <a:avLst/>
          </a:prstGeom>
          <a:noFill/>
        </p:spPr>
        <p:txBody>
          <a:bodyPr wrap="square" rtlCol="0">
            <a:spAutoFit/>
          </a:bodyPr>
          <a:lstStyle/>
          <a:p>
            <a:r>
              <a:rPr lang="en-US" sz="2000" b="1" dirty="0"/>
              <a:t>Web Application</a:t>
            </a:r>
          </a:p>
        </p:txBody>
      </p:sp>
      <p:sp>
        <p:nvSpPr>
          <p:cNvPr id="13" name="TextBox 12"/>
          <p:cNvSpPr txBox="1"/>
          <p:nvPr/>
        </p:nvSpPr>
        <p:spPr>
          <a:xfrm>
            <a:off x="5136818" y="1824032"/>
            <a:ext cx="1545465" cy="1015663"/>
          </a:xfrm>
          <a:prstGeom prst="rect">
            <a:avLst/>
          </a:prstGeom>
          <a:noFill/>
        </p:spPr>
        <p:txBody>
          <a:bodyPr wrap="square" rtlCol="0">
            <a:spAutoFit/>
          </a:bodyPr>
          <a:lstStyle/>
          <a:p>
            <a:pPr algn="ctr"/>
            <a:r>
              <a:rPr lang="en-US" sz="2000" b="1" dirty="0"/>
              <a:t>Artificial intelligence Software</a:t>
            </a:r>
          </a:p>
        </p:txBody>
      </p:sp>
      <p:sp>
        <p:nvSpPr>
          <p:cNvPr id="14" name="Oval 13"/>
          <p:cNvSpPr/>
          <p:nvPr/>
        </p:nvSpPr>
        <p:spPr>
          <a:xfrm>
            <a:off x="6631841" y="2764190"/>
            <a:ext cx="1650642" cy="16506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5" name="TextBox 14"/>
          <p:cNvSpPr txBox="1"/>
          <p:nvPr/>
        </p:nvSpPr>
        <p:spPr>
          <a:xfrm>
            <a:off x="6606083" y="2985903"/>
            <a:ext cx="1714500" cy="1200329"/>
          </a:xfrm>
          <a:prstGeom prst="rect">
            <a:avLst/>
          </a:prstGeom>
          <a:noFill/>
        </p:spPr>
        <p:txBody>
          <a:bodyPr wrap="square" rtlCol="0">
            <a:spAutoFit/>
          </a:bodyPr>
          <a:lstStyle/>
          <a:p>
            <a:pPr algn="ctr"/>
            <a:r>
              <a:rPr lang="en-US" sz="2400" b="1" dirty="0"/>
              <a:t>Software Application Domains</a:t>
            </a:r>
          </a:p>
        </p:txBody>
      </p:sp>
      <p:pic>
        <p:nvPicPr>
          <p:cNvPr id="16" name="Picture 4" descr="Image result for windows 10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4742" y="956338"/>
            <a:ext cx="1548677" cy="3877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turbo c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17683" y="844809"/>
            <a:ext cx="434446" cy="4344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matlab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11093" y="4603227"/>
            <a:ext cx="1351800" cy="5112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autocad 2015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47005" y="3181242"/>
            <a:ext cx="1387901" cy="12513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linkedin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6162" y="4694962"/>
            <a:ext cx="1213518" cy="3294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facebook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67151" y="4092664"/>
            <a:ext cx="993891" cy="3448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siri logo"/>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45896" y="2399010"/>
            <a:ext cx="831168" cy="382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Image result for google self driving c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43351" y="1606135"/>
            <a:ext cx="1207086" cy="6789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Keypad Control for a Microwave Ov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6832" y="5845087"/>
            <a:ext cx="621940" cy="3918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60590" y="5633782"/>
            <a:ext cx="1626931" cy="610099"/>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8673009" y="1304921"/>
            <a:ext cx="3476168" cy="0"/>
          </a:xfrm>
          <a:prstGeom prst="line">
            <a:avLst/>
          </a:prstGeom>
          <a:ln>
            <a:solidFill>
              <a:srgbClr val="FF8C53"/>
            </a:solidFill>
          </a:ln>
        </p:spPr>
        <p:style>
          <a:lnRef idx="1">
            <a:schemeClr val="accent2"/>
          </a:lnRef>
          <a:fillRef idx="0">
            <a:schemeClr val="accent2"/>
          </a:fillRef>
          <a:effectRef idx="0">
            <a:schemeClr val="accent2"/>
          </a:effectRef>
          <a:fontRef idx="minor">
            <a:schemeClr val="tx1"/>
          </a:fontRef>
        </p:style>
      </p:cxnSp>
      <p:cxnSp>
        <p:nvCxnSpPr>
          <p:cNvPr id="27" name="Straight Connector 26"/>
          <p:cNvCxnSpPr/>
          <p:nvPr/>
        </p:nvCxnSpPr>
        <p:spPr>
          <a:xfrm>
            <a:off x="10033180" y="2967032"/>
            <a:ext cx="2115997" cy="0"/>
          </a:xfrm>
          <a:prstGeom prst="line">
            <a:avLst/>
          </a:prstGeom>
          <a:ln>
            <a:solidFill>
              <a:srgbClr val="FF8C53"/>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0042706" y="3081328"/>
            <a:ext cx="2115997" cy="0"/>
          </a:xfrm>
          <a:prstGeom prst="line">
            <a:avLst/>
          </a:prstGeom>
          <a:ln>
            <a:solidFill>
              <a:srgbClr val="5A5476"/>
            </a:solidFill>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p:nvPr/>
        </p:nvCxnSpPr>
        <p:spPr>
          <a:xfrm>
            <a:off x="9612977" y="5226178"/>
            <a:ext cx="2609152" cy="0"/>
          </a:xfrm>
          <a:prstGeom prst="line">
            <a:avLst/>
          </a:prstGeom>
          <a:ln>
            <a:solidFill>
              <a:srgbClr val="5A5476"/>
            </a:solidFill>
          </a:ln>
        </p:spPr>
        <p:style>
          <a:lnRef idx="1">
            <a:schemeClr val="accent2"/>
          </a:lnRef>
          <a:fillRef idx="0">
            <a:schemeClr val="accent2"/>
          </a:fillRef>
          <a:effectRef idx="0">
            <a:schemeClr val="accent2"/>
          </a:effectRef>
          <a:fontRef idx="minor">
            <a:schemeClr val="tx1"/>
          </a:fontRef>
        </p:style>
      </p:cxnSp>
      <p:cxnSp>
        <p:nvCxnSpPr>
          <p:cNvPr id="30" name="Straight Connector 29"/>
          <p:cNvCxnSpPr/>
          <p:nvPr/>
        </p:nvCxnSpPr>
        <p:spPr>
          <a:xfrm>
            <a:off x="9530499" y="5329232"/>
            <a:ext cx="2691630" cy="0"/>
          </a:xfrm>
          <a:prstGeom prst="line">
            <a:avLst/>
          </a:prstGeom>
          <a:ln>
            <a:solidFill>
              <a:srgbClr val="0570A6"/>
            </a:solidFill>
          </a:ln>
        </p:spPr>
        <p:style>
          <a:lnRef idx="1">
            <a:schemeClr val="accent2"/>
          </a:lnRef>
          <a:fillRef idx="0">
            <a:schemeClr val="accent2"/>
          </a:fillRef>
          <a:effectRef idx="0">
            <a:schemeClr val="accent2"/>
          </a:effectRef>
          <a:fontRef idx="minor">
            <a:schemeClr val="tx1"/>
          </a:fontRef>
        </p:style>
      </p:cxnSp>
      <p:cxnSp>
        <p:nvCxnSpPr>
          <p:cNvPr id="31" name="Straight Connector 30"/>
          <p:cNvCxnSpPr/>
          <p:nvPr/>
        </p:nvCxnSpPr>
        <p:spPr>
          <a:xfrm>
            <a:off x="3338551" y="5325113"/>
            <a:ext cx="2119101" cy="0"/>
          </a:xfrm>
          <a:prstGeom prst="line">
            <a:avLst/>
          </a:prstGeom>
          <a:ln>
            <a:solidFill>
              <a:srgbClr val="2590BA"/>
            </a:solidFill>
          </a:ln>
        </p:spPr>
        <p:style>
          <a:lnRef idx="1">
            <a:schemeClr val="accent2"/>
          </a:lnRef>
          <a:fillRef idx="0">
            <a:schemeClr val="accent2"/>
          </a:fillRef>
          <a:effectRef idx="0">
            <a:schemeClr val="accent2"/>
          </a:effectRef>
          <a:fontRef idx="minor">
            <a:schemeClr val="tx1"/>
          </a:fontRef>
        </p:style>
      </p:cxnSp>
      <p:cxnSp>
        <p:nvCxnSpPr>
          <p:cNvPr id="32" name="Straight Connector 31"/>
          <p:cNvCxnSpPr/>
          <p:nvPr/>
        </p:nvCxnSpPr>
        <p:spPr>
          <a:xfrm>
            <a:off x="3338551" y="5232437"/>
            <a:ext cx="2042901" cy="0"/>
          </a:xfrm>
          <a:prstGeom prst="line">
            <a:avLst/>
          </a:prstGeom>
          <a:ln>
            <a:solidFill>
              <a:srgbClr val="34BBD1"/>
            </a:solidFill>
          </a:ln>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a:off x="3338551" y="3090599"/>
            <a:ext cx="1600200" cy="0"/>
          </a:xfrm>
          <a:prstGeom prst="line">
            <a:avLst/>
          </a:prstGeom>
          <a:ln>
            <a:solidFill>
              <a:srgbClr val="34BBD1"/>
            </a:solidFill>
          </a:ln>
        </p:spPr>
        <p:style>
          <a:lnRef idx="1">
            <a:schemeClr val="accent2"/>
          </a:lnRef>
          <a:fillRef idx="0">
            <a:schemeClr val="accent2"/>
          </a:fillRef>
          <a:effectRef idx="0">
            <a:schemeClr val="accent2"/>
          </a:effectRef>
          <a:fontRef idx="minor">
            <a:schemeClr val="tx1"/>
          </a:fontRef>
        </p:style>
      </p:cxnSp>
      <p:cxnSp>
        <p:nvCxnSpPr>
          <p:cNvPr id="34" name="Straight Connector 33"/>
          <p:cNvCxnSpPr/>
          <p:nvPr/>
        </p:nvCxnSpPr>
        <p:spPr>
          <a:xfrm>
            <a:off x="3338551" y="2957093"/>
            <a:ext cx="1620078" cy="0"/>
          </a:xfrm>
          <a:prstGeom prst="line">
            <a:avLst/>
          </a:prstGeom>
          <a:ln>
            <a:solidFill>
              <a:srgbClr val="000000"/>
            </a:solidFill>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3338551" y="1309398"/>
            <a:ext cx="2983403" cy="0"/>
          </a:xfrm>
          <a:prstGeom prst="line">
            <a:avLst/>
          </a:prstGeom>
          <a:ln>
            <a:solidFill>
              <a:srgbClr val="000000"/>
            </a:solidFill>
          </a:ln>
        </p:spPr>
        <p:style>
          <a:lnRef idx="1">
            <a:schemeClr val="accent2"/>
          </a:lnRef>
          <a:fillRef idx="0">
            <a:schemeClr val="accent2"/>
          </a:fillRef>
          <a:effectRef idx="0">
            <a:schemeClr val="accent2"/>
          </a:effectRef>
          <a:fontRef idx="minor">
            <a:schemeClr val="tx1"/>
          </a:fontRef>
        </p:style>
      </p:cxnSp>
      <p:pic>
        <p:nvPicPr>
          <p:cNvPr id="36" name="Picture 3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981239" y="5470864"/>
            <a:ext cx="757524" cy="696922"/>
          </a:xfrm>
          <a:prstGeom prst="rect">
            <a:avLst/>
          </a:prstGeom>
        </p:spPr>
      </p:pic>
      <p:sp>
        <p:nvSpPr>
          <p:cNvPr id="37" name="TextBox 36"/>
          <p:cNvSpPr txBox="1"/>
          <p:nvPr/>
        </p:nvSpPr>
        <p:spPr>
          <a:xfrm>
            <a:off x="10392908" y="1662702"/>
            <a:ext cx="1441998" cy="923330"/>
          </a:xfrm>
          <a:prstGeom prst="rect">
            <a:avLst/>
          </a:prstGeom>
          <a:noFill/>
        </p:spPr>
        <p:txBody>
          <a:bodyPr wrap="none" rtlCol="0">
            <a:spAutoFit/>
          </a:bodyPr>
          <a:lstStyle/>
          <a:p>
            <a:pPr algn="ctr"/>
            <a:r>
              <a:rPr lang="en-US" b="1" dirty="0"/>
              <a:t>Point of Sale,</a:t>
            </a:r>
          </a:p>
          <a:p>
            <a:pPr algn="ctr"/>
            <a:r>
              <a:rPr lang="en-US" b="1" dirty="0"/>
              <a:t>Customized </a:t>
            </a:r>
          </a:p>
          <a:p>
            <a:pPr algn="ctr"/>
            <a:r>
              <a:rPr lang="en-US" b="1" dirty="0"/>
              <a:t>Software</a:t>
            </a:r>
          </a:p>
        </p:txBody>
      </p:sp>
      <p:pic>
        <p:nvPicPr>
          <p:cNvPr id="38" name="Picture 3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36150" y="3364633"/>
            <a:ext cx="605011" cy="442868"/>
          </a:xfrm>
          <a:prstGeom prst="rect">
            <a:avLst/>
          </a:prstGeom>
        </p:spPr>
      </p:pic>
      <p:sp>
        <p:nvSpPr>
          <p:cNvPr id="39" name="Rectangle 38">
            <a:extLst>
              <a:ext uri="{FF2B5EF4-FFF2-40B4-BE49-F238E27FC236}">
                <a16:creationId xmlns:a16="http://schemas.microsoft.com/office/drawing/2014/main" id="{54B20E2A-F2D8-419C-9FD1-95D26342647C}"/>
              </a:ext>
            </a:extLst>
          </p:cNvPr>
          <p:cNvSpPr/>
          <p:nvPr/>
        </p:nvSpPr>
        <p:spPr>
          <a:xfrm flipH="1">
            <a:off x="0" y="711201"/>
            <a:ext cx="3300412" cy="4922581"/>
          </a:xfrm>
          <a:prstGeom prst="rect">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marL="285750" indent="-285750">
              <a:lnSpc>
                <a:spcPct val="120000"/>
              </a:lnSpc>
              <a:buFont typeface="Arial" panose="020B0604020202020204" pitchFamily="34" charset="0"/>
              <a:buChar char="•"/>
            </a:pPr>
            <a:endParaRPr lang="en-US" sz="1400" dirty="0"/>
          </a:p>
          <a:p>
            <a:pPr marL="285750" indent="-285750">
              <a:lnSpc>
                <a:spcPct val="120000"/>
              </a:lnSpc>
              <a:buFont typeface="Arial" panose="020B0604020202020204" pitchFamily="34" charset="0"/>
              <a:buChar char="•"/>
            </a:pPr>
            <a:r>
              <a:rPr lang="en-US" sz="2400" dirty="0"/>
              <a:t>System Software</a:t>
            </a:r>
          </a:p>
          <a:p>
            <a:pPr marL="285750" indent="-285750">
              <a:lnSpc>
                <a:spcPct val="120000"/>
              </a:lnSpc>
              <a:buFont typeface="Arial" panose="020B0604020202020204" pitchFamily="34" charset="0"/>
              <a:buChar char="•"/>
            </a:pPr>
            <a:r>
              <a:rPr lang="en-US" sz="2400" dirty="0"/>
              <a:t>Application Software</a:t>
            </a:r>
          </a:p>
          <a:p>
            <a:pPr marL="285750" indent="-285750">
              <a:lnSpc>
                <a:spcPct val="120000"/>
              </a:lnSpc>
              <a:buFont typeface="Arial" panose="020B0604020202020204" pitchFamily="34" charset="0"/>
              <a:buChar char="•"/>
            </a:pPr>
            <a:r>
              <a:rPr lang="en-US" sz="2400" dirty="0"/>
              <a:t>Engineering  / Scientific Software</a:t>
            </a:r>
          </a:p>
          <a:p>
            <a:pPr marL="285750" indent="-285750">
              <a:lnSpc>
                <a:spcPct val="120000"/>
              </a:lnSpc>
              <a:buFont typeface="Arial" panose="020B0604020202020204" pitchFamily="34" charset="0"/>
              <a:buChar char="•"/>
            </a:pPr>
            <a:r>
              <a:rPr lang="en-US" sz="2400" dirty="0"/>
              <a:t>Embedded Software</a:t>
            </a:r>
          </a:p>
          <a:p>
            <a:pPr marL="285750" indent="-285750">
              <a:lnSpc>
                <a:spcPct val="120000"/>
              </a:lnSpc>
              <a:buFont typeface="Arial" panose="020B0604020202020204" pitchFamily="34" charset="0"/>
              <a:buChar char="•"/>
            </a:pPr>
            <a:r>
              <a:rPr lang="en-US" sz="2400" dirty="0"/>
              <a:t>Product line Software</a:t>
            </a:r>
          </a:p>
          <a:p>
            <a:pPr marL="285750" indent="-285750">
              <a:lnSpc>
                <a:spcPct val="120000"/>
              </a:lnSpc>
              <a:buFont typeface="Arial" panose="020B0604020202020204" pitchFamily="34" charset="0"/>
              <a:buChar char="•"/>
            </a:pPr>
            <a:r>
              <a:rPr lang="en-US" sz="2400" dirty="0"/>
              <a:t>Web Application</a:t>
            </a:r>
          </a:p>
          <a:p>
            <a:pPr marL="285750" indent="-285750">
              <a:lnSpc>
                <a:spcPct val="120000"/>
              </a:lnSpc>
              <a:buFont typeface="Arial" panose="020B0604020202020204" pitchFamily="34" charset="0"/>
              <a:buChar char="•"/>
            </a:pPr>
            <a:r>
              <a:rPr lang="en-US" sz="2400" dirty="0"/>
              <a:t>Artificial intelligence Software</a:t>
            </a:r>
          </a:p>
        </p:txBody>
      </p:sp>
      <p:cxnSp>
        <p:nvCxnSpPr>
          <p:cNvPr id="42" name="Straight Connector 41"/>
          <p:cNvCxnSpPr/>
          <p:nvPr/>
        </p:nvCxnSpPr>
        <p:spPr>
          <a:xfrm>
            <a:off x="3290382" y="5605204"/>
            <a:ext cx="0" cy="995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841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animBg="1"/>
      <p:bldP spid="15" grpId="0"/>
      <p:bldP spid="37" grpId="0"/>
      <p:bldP spid="39"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Engineering Layered Approach</a:t>
            </a:r>
          </a:p>
        </p:txBody>
      </p:sp>
      <p:pic>
        <p:nvPicPr>
          <p:cNvPr id="5" name="Picture 4"/>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450" r="3216"/>
          <a:stretch/>
        </p:blipFill>
        <p:spPr>
          <a:xfrm>
            <a:off x="114300" y="3448050"/>
            <a:ext cx="5867400" cy="1828800"/>
          </a:xfrm>
          <a:prstGeom prst="rect">
            <a:avLst/>
          </a:prstGeom>
        </p:spPr>
      </p:pic>
      <p:sp>
        <p:nvSpPr>
          <p:cNvPr id="6" name="Rectangular Callout 5"/>
          <p:cNvSpPr/>
          <p:nvPr/>
        </p:nvSpPr>
        <p:spPr>
          <a:xfrm>
            <a:off x="323850" y="6029293"/>
            <a:ext cx="8191500" cy="359920"/>
          </a:xfrm>
          <a:prstGeom prst="wedgeRectCallout">
            <a:avLst>
              <a:gd name="adj1" fmla="val -26317"/>
              <a:gd name="adj2" fmla="val -316371"/>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latin typeface="+mj-lt"/>
              </a:rPr>
              <a:t>Defines continuous </a:t>
            </a:r>
            <a:r>
              <a:rPr lang="en-US" sz="2400" b="1" dirty="0">
                <a:solidFill>
                  <a:schemeClr val="tx1"/>
                </a:solidFill>
                <a:latin typeface="+mj-lt"/>
              </a:rPr>
              <a:t>process improvement principles</a:t>
            </a:r>
            <a:endParaRPr lang="en-IN" sz="2400" b="1" dirty="0">
              <a:solidFill>
                <a:schemeClr val="tx1"/>
              </a:solidFill>
              <a:latin typeface="+mj-lt"/>
            </a:endParaRPr>
          </a:p>
        </p:txBody>
      </p:sp>
      <p:sp>
        <p:nvSpPr>
          <p:cNvPr id="7" name="Rectangular Callout 6"/>
          <p:cNvSpPr/>
          <p:nvPr/>
        </p:nvSpPr>
        <p:spPr>
          <a:xfrm>
            <a:off x="4286249" y="4781550"/>
            <a:ext cx="7639050" cy="990600"/>
          </a:xfrm>
          <a:prstGeom prst="wedgeRectCallout">
            <a:avLst>
              <a:gd name="adj1" fmla="val -62341"/>
              <a:gd name="adj2" fmla="val -68518"/>
            </a:avLst>
          </a:prstGeom>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latin typeface="+mj-lt"/>
              </a:rPr>
              <a:t>It is a foundation of Software Engineering, It is the </a:t>
            </a:r>
            <a:r>
              <a:rPr lang="en-US" sz="2400" b="1" dirty="0">
                <a:solidFill>
                  <a:schemeClr val="tx1"/>
                </a:solidFill>
                <a:latin typeface="+mj-lt"/>
              </a:rPr>
              <a:t>glue</a:t>
            </a:r>
            <a:r>
              <a:rPr lang="en-US" sz="2400" dirty="0">
                <a:solidFill>
                  <a:schemeClr val="tx1"/>
                </a:solidFill>
                <a:latin typeface="+mj-lt"/>
              </a:rPr>
              <a:t> the holds the </a:t>
            </a:r>
            <a:r>
              <a:rPr lang="en-US" sz="2400" b="1" dirty="0">
                <a:solidFill>
                  <a:schemeClr val="tx1"/>
                </a:solidFill>
                <a:latin typeface="+mj-lt"/>
              </a:rPr>
              <a:t>technology layers</a:t>
            </a:r>
            <a:r>
              <a:rPr lang="en-US" sz="2400" dirty="0">
                <a:solidFill>
                  <a:schemeClr val="tx1"/>
                </a:solidFill>
                <a:latin typeface="+mj-lt"/>
              </a:rPr>
              <a:t>, It </a:t>
            </a:r>
            <a:r>
              <a:rPr lang="en-US" sz="2400" b="1" dirty="0">
                <a:solidFill>
                  <a:schemeClr val="tx1"/>
                </a:solidFill>
                <a:latin typeface="+mj-lt"/>
              </a:rPr>
              <a:t>defines</a:t>
            </a:r>
            <a:r>
              <a:rPr lang="en-US" sz="2400" dirty="0">
                <a:solidFill>
                  <a:schemeClr val="tx1"/>
                </a:solidFill>
                <a:latin typeface="+mj-lt"/>
              </a:rPr>
              <a:t> a </a:t>
            </a:r>
            <a:r>
              <a:rPr lang="en-US" sz="2400" b="1" dirty="0">
                <a:solidFill>
                  <a:schemeClr val="tx1"/>
                </a:solidFill>
                <a:latin typeface="+mj-lt"/>
              </a:rPr>
              <a:t>framework</a:t>
            </a:r>
            <a:r>
              <a:rPr lang="en-US" sz="2400" dirty="0">
                <a:solidFill>
                  <a:schemeClr val="tx1"/>
                </a:solidFill>
                <a:latin typeface="+mj-lt"/>
              </a:rPr>
              <a:t> </a:t>
            </a:r>
            <a:r>
              <a:rPr lang="en-US" sz="2400" b="1" dirty="0">
                <a:solidFill>
                  <a:schemeClr val="tx1"/>
                </a:solidFill>
                <a:latin typeface="+mj-lt"/>
              </a:rPr>
              <a:t>activities</a:t>
            </a:r>
            <a:endParaRPr lang="en-IN" sz="2400" b="1" dirty="0">
              <a:solidFill>
                <a:schemeClr val="tx1"/>
              </a:solidFill>
              <a:latin typeface="+mj-lt"/>
            </a:endParaRPr>
          </a:p>
        </p:txBody>
      </p:sp>
      <p:sp>
        <p:nvSpPr>
          <p:cNvPr id="8" name="Rectangular Callout 7"/>
          <p:cNvSpPr/>
          <p:nvPr/>
        </p:nvSpPr>
        <p:spPr>
          <a:xfrm>
            <a:off x="4324350" y="2930864"/>
            <a:ext cx="7600949" cy="1526467"/>
          </a:xfrm>
          <a:prstGeom prst="wedgeRectCallout">
            <a:avLst>
              <a:gd name="adj1" fmla="val -62993"/>
              <a:gd name="adj2" fmla="val 31828"/>
            </a:avLst>
          </a:prstGeom>
          <a:ln/>
        </p:spPr>
        <p:style>
          <a:lnRef idx="2">
            <a:schemeClr val="accent6"/>
          </a:lnRef>
          <a:fillRef idx="1">
            <a:schemeClr val="lt1"/>
          </a:fillRef>
          <a:effectRef idx="0">
            <a:schemeClr val="accent6"/>
          </a:effectRef>
          <a:fontRef idx="minor">
            <a:schemeClr val="dk1"/>
          </a:fontRef>
        </p:style>
        <p:txBody>
          <a:bodyPr rtlCol="0" anchor="ctr"/>
          <a:lstStyle/>
          <a:p>
            <a:pPr algn="just"/>
            <a:r>
              <a:rPr lang="en-US" sz="2400" dirty="0">
                <a:solidFill>
                  <a:schemeClr val="tx1"/>
                </a:solidFill>
                <a:latin typeface="+mj-lt"/>
              </a:rPr>
              <a:t>It provides</a:t>
            </a:r>
            <a:r>
              <a:rPr lang="en-US" sz="2400" b="1" dirty="0">
                <a:solidFill>
                  <a:schemeClr val="tx1"/>
                </a:solidFill>
                <a:latin typeface="+mj-lt"/>
              </a:rPr>
              <a:t> technical how-</a:t>
            </a:r>
            <a:r>
              <a:rPr lang="en-US" sz="2400" b="1" dirty="0" err="1">
                <a:solidFill>
                  <a:schemeClr val="tx1"/>
                </a:solidFill>
                <a:latin typeface="+mj-lt"/>
              </a:rPr>
              <a:t>to’s</a:t>
            </a:r>
            <a:r>
              <a:rPr lang="en-US" sz="2400" b="1" dirty="0">
                <a:solidFill>
                  <a:schemeClr val="tx1"/>
                </a:solidFill>
                <a:latin typeface="+mj-lt"/>
              </a:rPr>
              <a:t> </a:t>
            </a:r>
            <a:r>
              <a:rPr lang="en-US" sz="2400" dirty="0">
                <a:solidFill>
                  <a:schemeClr val="tx1"/>
                </a:solidFill>
                <a:latin typeface="+mj-lt"/>
              </a:rPr>
              <a:t>for building software, it encompasses </a:t>
            </a:r>
            <a:r>
              <a:rPr lang="en-US" sz="2400" b="1" dirty="0">
                <a:solidFill>
                  <a:schemeClr val="tx1"/>
                </a:solidFill>
                <a:latin typeface="+mj-lt"/>
              </a:rPr>
              <a:t>many tasks</a:t>
            </a:r>
            <a:r>
              <a:rPr lang="en-US" sz="2400" dirty="0">
                <a:solidFill>
                  <a:schemeClr val="tx1"/>
                </a:solidFill>
                <a:latin typeface="+mj-lt"/>
              </a:rPr>
              <a:t> including communication, requirement analysis, design modeling, program construction, testing and support</a:t>
            </a:r>
            <a:endParaRPr lang="en-IN" sz="2400" dirty="0">
              <a:solidFill>
                <a:schemeClr val="tx1"/>
              </a:solidFill>
              <a:latin typeface="+mj-lt"/>
            </a:endParaRPr>
          </a:p>
        </p:txBody>
      </p:sp>
      <p:sp>
        <p:nvSpPr>
          <p:cNvPr id="9" name="Rectangular Callout 8"/>
          <p:cNvSpPr/>
          <p:nvPr/>
        </p:nvSpPr>
        <p:spPr>
          <a:xfrm>
            <a:off x="323850" y="939801"/>
            <a:ext cx="8991600" cy="1717706"/>
          </a:xfrm>
          <a:prstGeom prst="wedgeRectCallout">
            <a:avLst>
              <a:gd name="adj1" fmla="val -21888"/>
              <a:gd name="adj2" fmla="val 106551"/>
            </a:avLst>
          </a:prstGeom>
          <a:ln/>
        </p:spPr>
        <p:style>
          <a:lnRef idx="2">
            <a:schemeClr val="accent6"/>
          </a:lnRef>
          <a:fillRef idx="1">
            <a:schemeClr val="lt1"/>
          </a:fillRef>
          <a:effectRef idx="0">
            <a:schemeClr val="accent6"/>
          </a:effectRef>
          <a:fontRef idx="minor">
            <a:schemeClr val="dk1"/>
          </a:fontRef>
        </p:style>
        <p:txBody>
          <a:bodyPr rtlCol="0" anchor="ctr"/>
          <a:lstStyle/>
          <a:p>
            <a:pPr algn="just"/>
            <a:r>
              <a:rPr lang="en-IN" sz="2400" dirty="0">
                <a:solidFill>
                  <a:schemeClr val="tx1"/>
                </a:solidFill>
                <a:latin typeface="+mj-lt"/>
              </a:rPr>
              <a:t>Software Engineering Tools </a:t>
            </a:r>
            <a:r>
              <a:rPr lang="en-IN" sz="2400" b="1" dirty="0">
                <a:solidFill>
                  <a:schemeClr val="tx1"/>
                </a:solidFill>
                <a:latin typeface="+mj-lt"/>
              </a:rPr>
              <a:t>allows automation of activities </a:t>
            </a:r>
            <a:r>
              <a:rPr lang="en-IN" sz="2400" dirty="0">
                <a:solidFill>
                  <a:schemeClr val="tx1"/>
                </a:solidFill>
                <a:latin typeface="+mj-lt"/>
              </a:rPr>
              <a:t>which helps to perform systematic activities. A system for the support of software development, called </a:t>
            </a:r>
            <a:r>
              <a:rPr lang="en-IN" sz="2400" b="1" dirty="0">
                <a:solidFill>
                  <a:schemeClr val="tx1"/>
                </a:solidFill>
                <a:latin typeface="+mj-lt"/>
              </a:rPr>
              <a:t>computer-aided software engineering </a:t>
            </a:r>
            <a:r>
              <a:rPr lang="en-IN" sz="2400" dirty="0">
                <a:solidFill>
                  <a:schemeClr val="tx1"/>
                </a:solidFill>
                <a:latin typeface="+mj-lt"/>
              </a:rPr>
              <a:t>(CASE). </a:t>
            </a:r>
            <a:r>
              <a:rPr lang="en-IN" sz="2400" b="1" dirty="0">
                <a:solidFill>
                  <a:srgbClr val="A32D19"/>
                </a:solidFill>
                <a:latin typeface="+mj-lt"/>
              </a:rPr>
              <a:t>Examples</a:t>
            </a:r>
            <a:r>
              <a:rPr lang="en-IN" sz="2400" b="1" dirty="0">
                <a:solidFill>
                  <a:schemeClr val="tx1"/>
                </a:solidFill>
                <a:latin typeface="+mj-lt"/>
              </a:rPr>
              <a:t>: </a:t>
            </a:r>
            <a:r>
              <a:rPr lang="en-IN" sz="2400" dirty="0">
                <a:solidFill>
                  <a:schemeClr val="tx1"/>
                </a:solidFill>
                <a:latin typeface="+mj-lt"/>
              </a:rPr>
              <a:t>Testing Tools, Bug/Issue Tracking Tools etc…</a:t>
            </a:r>
          </a:p>
        </p:txBody>
      </p:sp>
    </p:spTree>
    <p:extLst>
      <p:ext uri="{BB962C8B-B14F-4D97-AF65-F5344CB8AC3E}">
        <p14:creationId xmlns:p14="http://schemas.microsoft.com/office/powerpoint/2010/main" val="205798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Layered Approach Cont.</a:t>
            </a:r>
          </a:p>
        </p:txBody>
      </p:sp>
      <p:sp>
        <p:nvSpPr>
          <p:cNvPr id="4" name="Content Placeholder 2"/>
          <p:cNvSpPr>
            <a:spLocks noGrp="1"/>
          </p:cNvSpPr>
          <p:nvPr>
            <p:ph idx="1"/>
          </p:nvPr>
        </p:nvSpPr>
        <p:spPr>
          <a:xfrm>
            <a:off x="307064" y="1381346"/>
            <a:ext cx="11929641" cy="1963827"/>
          </a:xfrm>
        </p:spPr>
        <p:txBody>
          <a:bodyPr>
            <a:normAutofit lnSpcReduction="10000"/>
          </a:bodyPr>
          <a:lstStyle/>
          <a:p>
            <a:r>
              <a:rPr lang="en-US" sz="2400" dirty="0"/>
              <a:t>Main principle of Software Engineering is Quality Focus.</a:t>
            </a:r>
          </a:p>
          <a:p>
            <a:r>
              <a:rPr lang="en-US" sz="2400" dirty="0"/>
              <a:t>An </a:t>
            </a:r>
            <a:r>
              <a:rPr lang="en-US" sz="2400" b="1" dirty="0">
                <a:solidFill>
                  <a:srgbClr val="A32D19"/>
                </a:solidFill>
              </a:rPr>
              <a:t>engineering approach </a:t>
            </a:r>
            <a:r>
              <a:rPr lang="en-US" sz="2400" dirty="0"/>
              <a:t>must have a </a:t>
            </a:r>
            <a:r>
              <a:rPr lang="en-US" sz="2400" b="1" dirty="0"/>
              <a:t>focus on quality</a:t>
            </a:r>
            <a:r>
              <a:rPr lang="en-US" sz="2400" dirty="0"/>
              <a:t>. </a:t>
            </a:r>
          </a:p>
          <a:p>
            <a:r>
              <a:rPr lang="en-US" sz="2400" dirty="0"/>
              <a:t>Total Quality Management </a:t>
            </a:r>
            <a:r>
              <a:rPr lang="en-US" sz="2400" b="1" dirty="0"/>
              <a:t>(TQM)</a:t>
            </a:r>
            <a:r>
              <a:rPr lang="en-US" sz="2400" dirty="0"/>
              <a:t>, </a:t>
            </a:r>
            <a:r>
              <a:rPr lang="en-US" sz="2400" b="1" dirty="0"/>
              <a:t>Six Sigma</a:t>
            </a:r>
            <a:r>
              <a:rPr lang="en-US" sz="2400" dirty="0"/>
              <a:t>, </a:t>
            </a:r>
            <a:r>
              <a:rPr lang="en-US" sz="2400" b="1" dirty="0"/>
              <a:t>ISO </a:t>
            </a:r>
            <a:r>
              <a:rPr lang="en-US" sz="2400" dirty="0"/>
              <a:t>9001, ISO 9000-3, CAPABILITY MATURITY MODEL </a:t>
            </a:r>
            <a:r>
              <a:rPr lang="en-US" sz="2400" b="1" dirty="0"/>
              <a:t>(CMM)</a:t>
            </a:r>
            <a:r>
              <a:rPr lang="en-US" sz="2400" dirty="0"/>
              <a:t>, </a:t>
            </a:r>
            <a:r>
              <a:rPr lang="en-US" sz="2400" b="1" dirty="0"/>
              <a:t>CMMI</a:t>
            </a:r>
            <a:r>
              <a:rPr lang="en-US" sz="2400" dirty="0"/>
              <a:t> &amp; similar approaches encourages a continuous process improvement culture</a:t>
            </a:r>
          </a:p>
          <a:p>
            <a:endParaRPr lang="en-US" sz="2400" dirty="0"/>
          </a:p>
          <a:p>
            <a:endParaRPr lang="en-US" sz="2400" dirty="0"/>
          </a:p>
        </p:txBody>
      </p:sp>
      <p:sp>
        <p:nvSpPr>
          <p:cNvPr id="5" name="Rectangle 4"/>
          <p:cNvSpPr/>
          <p:nvPr/>
        </p:nvSpPr>
        <p:spPr>
          <a:xfrm>
            <a:off x="295546" y="840256"/>
            <a:ext cx="22154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Quality</a:t>
            </a:r>
          </a:p>
        </p:txBody>
      </p:sp>
      <p:cxnSp>
        <p:nvCxnSpPr>
          <p:cNvPr id="6" name="Straight Connector 5"/>
          <p:cNvCxnSpPr/>
          <p:nvPr/>
        </p:nvCxnSpPr>
        <p:spPr>
          <a:xfrm>
            <a:off x="2479496" y="1301921"/>
            <a:ext cx="6992050" cy="0"/>
          </a:xfrm>
          <a:prstGeom prst="line">
            <a:avLst/>
          </a:prstGeom>
        </p:spPr>
        <p:style>
          <a:lnRef idx="2">
            <a:schemeClr val="accent6"/>
          </a:lnRef>
          <a:fillRef idx="0">
            <a:schemeClr val="accent6"/>
          </a:fillRef>
          <a:effectRef idx="1">
            <a:schemeClr val="accent6"/>
          </a:effectRef>
          <a:fontRef idx="minor">
            <a:schemeClr val="tx1"/>
          </a:fontRef>
        </p:style>
      </p:cxnSp>
      <p:sp>
        <p:nvSpPr>
          <p:cNvPr id="7" name="Content Placeholder 2"/>
          <p:cNvSpPr txBox="1">
            <a:spLocks/>
          </p:cNvSpPr>
          <p:nvPr/>
        </p:nvSpPr>
        <p:spPr>
          <a:xfrm>
            <a:off x="262390" y="3871187"/>
            <a:ext cx="11667220" cy="234306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rPr>
              <a:t>It is a foundation of Software Engineering, It is the glue the holds the technology layers together and enables logical and timely development of computer software.</a:t>
            </a:r>
          </a:p>
          <a:p>
            <a:r>
              <a:rPr lang="en-US" dirty="0"/>
              <a:t>It </a:t>
            </a:r>
            <a:r>
              <a:rPr lang="en-US" b="1" dirty="0"/>
              <a:t>defines</a:t>
            </a:r>
            <a:r>
              <a:rPr lang="en-US" dirty="0"/>
              <a:t> a </a:t>
            </a:r>
            <a:r>
              <a:rPr lang="en-US" b="1" dirty="0"/>
              <a:t>framework </a:t>
            </a:r>
            <a:r>
              <a:rPr lang="en-US" dirty="0"/>
              <a:t>with activities for effective delivery of software engineering technology</a:t>
            </a:r>
          </a:p>
          <a:p>
            <a:r>
              <a:rPr lang="en-US" dirty="0"/>
              <a:t>It establish the context in which technical methods are applied, work products (models, documents, data, reports, forms, etc.) are produced, milestones are established, quality is ensured, and change is properly managed.</a:t>
            </a:r>
          </a:p>
        </p:txBody>
      </p:sp>
      <p:sp>
        <p:nvSpPr>
          <p:cNvPr id="9" name="Rectangle 8"/>
          <p:cNvSpPr/>
          <p:nvPr/>
        </p:nvSpPr>
        <p:spPr>
          <a:xfrm>
            <a:off x="333829" y="3271907"/>
            <a:ext cx="2203907"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Process Layer</a:t>
            </a:r>
          </a:p>
        </p:txBody>
      </p:sp>
      <p:cxnSp>
        <p:nvCxnSpPr>
          <p:cNvPr id="10" name="Straight Connector 9"/>
          <p:cNvCxnSpPr/>
          <p:nvPr/>
        </p:nvCxnSpPr>
        <p:spPr>
          <a:xfrm>
            <a:off x="2491014" y="3733572"/>
            <a:ext cx="9367157"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21536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22" presetClass="entr" presetSubtype="8"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Layered Approach Cont.</a:t>
            </a:r>
          </a:p>
        </p:txBody>
      </p:sp>
      <p:sp>
        <p:nvSpPr>
          <p:cNvPr id="4" name="Content Placeholder 2"/>
          <p:cNvSpPr>
            <a:spLocks noGrp="1"/>
          </p:cNvSpPr>
          <p:nvPr>
            <p:ph idx="1"/>
          </p:nvPr>
        </p:nvSpPr>
        <p:spPr>
          <a:xfrm>
            <a:off x="262359" y="1452284"/>
            <a:ext cx="11929641" cy="1374289"/>
          </a:xfrm>
        </p:spPr>
        <p:txBody>
          <a:bodyPr>
            <a:normAutofit/>
          </a:bodyPr>
          <a:lstStyle/>
          <a:p>
            <a:r>
              <a:rPr lang="en-US" sz="2400" dirty="0"/>
              <a:t>It provides </a:t>
            </a:r>
            <a:r>
              <a:rPr lang="en-US" sz="2400" b="1" dirty="0">
                <a:solidFill>
                  <a:srgbClr val="C00000"/>
                </a:solidFill>
              </a:rPr>
              <a:t>technical how-</a:t>
            </a:r>
            <a:r>
              <a:rPr lang="en-US" sz="2400" b="1" dirty="0" err="1">
                <a:solidFill>
                  <a:srgbClr val="C00000"/>
                </a:solidFill>
              </a:rPr>
              <a:t>to’s</a:t>
            </a:r>
            <a:r>
              <a:rPr lang="en-US" sz="2400" b="1" dirty="0">
                <a:solidFill>
                  <a:srgbClr val="C00000"/>
                </a:solidFill>
              </a:rPr>
              <a:t> </a:t>
            </a:r>
            <a:r>
              <a:rPr lang="en-US" sz="2400" dirty="0"/>
              <a:t>for building software</a:t>
            </a:r>
          </a:p>
          <a:p>
            <a:r>
              <a:rPr lang="en-US" sz="2400" dirty="0"/>
              <a:t>It </a:t>
            </a:r>
            <a:r>
              <a:rPr lang="en-US" sz="2400" b="1" dirty="0"/>
              <a:t>encompasses many tasks </a:t>
            </a:r>
            <a:r>
              <a:rPr lang="en-US" sz="2400" dirty="0"/>
              <a:t>including communication, requirement analysis, design modeling, program construction, testing and support</a:t>
            </a:r>
          </a:p>
        </p:txBody>
      </p:sp>
      <p:sp>
        <p:nvSpPr>
          <p:cNvPr id="5" name="Content Placeholder 2"/>
          <p:cNvSpPr txBox="1">
            <a:spLocks/>
          </p:cNvSpPr>
          <p:nvPr/>
        </p:nvSpPr>
        <p:spPr>
          <a:xfrm>
            <a:off x="292099" y="3574893"/>
            <a:ext cx="11566072" cy="270307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Software engineering tools provide automated or </a:t>
            </a:r>
            <a:r>
              <a:rPr lang="en-US" dirty="0" err="1"/>
              <a:t>semiautomated</a:t>
            </a:r>
            <a:r>
              <a:rPr lang="en-US" dirty="0"/>
              <a:t> support for the process and the methods</a:t>
            </a:r>
          </a:p>
          <a:p>
            <a:r>
              <a:rPr lang="en-US" dirty="0"/>
              <a:t>Computer‐aided software engineering (</a:t>
            </a:r>
            <a:r>
              <a:rPr lang="en-US" b="1" dirty="0">
                <a:solidFill>
                  <a:srgbClr val="A32D19"/>
                </a:solidFill>
              </a:rPr>
              <a:t>CASE</a:t>
            </a:r>
            <a:r>
              <a:rPr lang="en-US" dirty="0"/>
              <a:t>) is the scientific application of a </a:t>
            </a:r>
            <a:r>
              <a:rPr lang="en-US" b="1" dirty="0">
                <a:solidFill>
                  <a:srgbClr val="A32D19"/>
                </a:solidFill>
              </a:rPr>
              <a:t>set of tools </a:t>
            </a:r>
            <a:r>
              <a:rPr lang="en-US" dirty="0"/>
              <a:t>and </a:t>
            </a:r>
            <a:r>
              <a:rPr lang="en-US" b="1" dirty="0">
                <a:solidFill>
                  <a:srgbClr val="A32D19"/>
                </a:solidFill>
              </a:rPr>
              <a:t>methods</a:t>
            </a:r>
            <a:r>
              <a:rPr lang="en-US" dirty="0">
                <a:solidFill>
                  <a:srgbClr val="C00000"/>
                </a:solidFill>
              </a:rPr>
              <a:t> </a:t>
            </a:r>
            <a:r>
              <a:rPr lang="en-US" dirty="0"/>
              <a:t>to a software system which is meant to </a:t>
            </a:r>
            <a:r>
              <a:rPr lang="en-US" b="1" dirty="0"/>
              <a:t>result in high‐quality, defect‐free, and maintainable software products</a:t>
            </a:r>
            <a:r>
              <a:rPr lang="en-US" dirty="0"/>
              <a:t>.</a:t>
            </a:r>
          </a:p>
          <a:p>
            <a:r>
              <a:rPr lang="en-US" dirty="0"/>
              <a:t>CASE tools automate many of the activities involved in various life cycle phases.</a:t>
            </a:r>
          </a:p>
        </p:txBody>
      </p:sp>
      <p:sp>
        <p:nvSpPr>
          <p:cNvPr id="6" name="Rectangle 5"/>
          <p:cNvSpPr/>
          <p:nvPr/>
        </p:nvSpPr>
        <p:spPr>
          <a:xfrm>
            <a:off x="295546" y="885342"/>
            <a:ext cx="22154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Method</a:t>
            </a:r>
          </a:p>
        </p:txBody>
      </p:sp>
      <p:cxnSp>
        <p:nvCxnSpPr>
          <p:cNvPr id="7" name="Straight Connector 6"/>
          <p:cNvCxnSpPr/>
          <p:nvPr/>
        </p:nvCxnSpPr>
        <p:spPr>
          <a:xfrm>
            <a:off x="2479496" y="1347007"/>
            <a:ext cx="6828277" cy="0"/>
          </a:xfrm>
          <a:prstGeom prst="line">
            <a:avLst/>
          </a:prstGeom>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295546" y="2969900"/>
            <a:ext cx="22154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Tools</a:t>
            </a:r>
          </a:p>
        </p:txBody>
      </p:sp>
      <p:cxnSp>
        <p:nvCxnSpPr>
          <p:cNvPr id="9" name="Straight Connector 8"/>
          <p:cNvCxnSpPr/>
          <p:nvPr/>
        </p:nvCxnSpPr>
        <p:spPr>
          <a:xfrm>
            <a:off x="2479496" y="3431565"/>
            <a:ext cx="9378675"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1480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Software Process</a:t>
            </a:r>
          </a:p>
        </p:txBody>
      </p:sp>
      <p:sp>
        <p:nvSpPr>
          <p:cNvPr id="4" name="Content Placeholder 2"/>
          <p:cNvSpPr>
            <a:spLocks noGrp="1"/>
          </p:cNvSpPr>
          <p:nvPr>
            <p:ph idx="1"/>
          </p:nvPr>
        </p:nvSpPr>
        <p:spPr/>
        <p:txBody>
          <a:bodyPr>
            <a:normAutofit/>
          </a:bodyPr>
          <a:lstStyle/>
          <a:p>
            <a:r>
              <a:rPr lang="en-US" sz="2400" dirty="0"/>
              <a:t>A </a:t>
            </a:r>
            <a:r>
              <a:rPr lang="en-US" sz="2400" b="1" dirty="0">
                <a:solidFill>
                  <a:srgbClr val="A32D19"/>
                </a:solidFill>
              </a:rPr>
              <a:t>process</a:t>
            </a:r>
            <a:r>
              <a:rPr lang="en-US" sz="2400" dirty="0">
                <a:solidFill>
                  <a:srgbClr val="C00000"/>
                </a:solidFill>
              </a:rPr>
              <a:t> </a:t>
            </a:r>
            <a:r>
              <a:rPr lang="en-US" sz="2400" dirty="0"/>
              <a:t>is a collection of </a:t>
            </a:r>
            <a:r>
              <a:rPr lang="en-US" sz="2400" b="1" dirty="0"/>
              <a:t>activities</a:t>
            </a:r>
            <a:r>
              <a:rPr lang="en-US" sz="2400" dirty="0"/>
              <a:t>, </a:t>
            </a:r>
            <a:r>
              <a:rPr lang="en-US" sz="2400" b="1" dirty="0"/>
              <a:t>actions </a:t>
            </a:r>
            <a:r>
              <a:rPr lang="en-US" sz="2400" dirty="0"/>
              <a:t>and </a:t>
            </a:r>
            <a:r>
              <a:rPr lang="en-US" sz="2400" b="1" dirty="0"/>
              <a:t>tasks</a:t>
            </a:r>
            <a:r>
              <a:rPr lang="en-US" sz="2400" dirty="0"/>
              <a:t> that are performed when some work product is to be created</a:t>
            </a:r>
          </a:p>
          <a:p>
            <a:r>
              <a:rPr lang="en-US" sz="2400" dirty="0"/>
              <a:t>A process is not a </a:t>
            </a:r>
            <a:r>
              <a:rPr lang="en-US" sz="2400" b="1" dirty="0">
                <a:solidFill>
                  <a:srgbClr val="A32D19"/>
                </a:solidFill>
              </a:rPr>
              <a:t>rigid</a:t>
            </a:r>
            <a:r>
              <a:rPr lang="en-US" sz="2400" b="1" dirty="0">
                <a:solidFill>
                  <a:srgbClr val="C00000"/>
                </a:solidFill>
              </a:rPr>
              <a:t> </a:t>
            </a:r>
            <a:r>
              <a:rPr lang="en-US" sz="2400" b="1" dirty="0">
                <a:solidFill>
                  <a:srgbClr val="A32D19"/>
                </a:solidFill>
              </a:rPr>
              <a:t>prescription</a:t>
            </a:r>
            <a:r>
              <a:rPr lang="en-US" sz="2400" dirty="0"/>
              <a:t> for how to build the software, rather it is </a:t>
            </a:r>
            <a:r>
              <a:rPr lang="en-US" sz="2400" b="1" dirty="0">
                <a:solidFill>
                  <a:srgbClr val="A32D19"/>
                </a:solidFill>
              </a:rPr>
              <a:t>adaptable</a:t>
            </a:r>
            <a:r>
              <a:rPr lang="en-US" sz="2400" b="1" dirty="0">
                <a:solidFill>
                  <a:srgbClr val="C00000"/>
                </a:solidFill>
              </a:rPr>
              <a:t> </a:t>
            </a:r>
            <a:r>
              <a:rPr lang="en-US" sz="2400" b="1" dirty="0">
                <a:solidFill>
                  <a:srgbClr val="A32D19"/>
                </a:solidFill>
              </a:rPr>
              <a:t>approach</a:t>
            </a:r>
            <a:r>
              <a:rPr lang="en-US" sz="2400" dirty="0"/>
              <a:t> that enables the people doing the work to </a:t>
            </a:r>
            <a:r>
              <a:rPr lang="en-US" sz="2400" b="1" dirty="0">
                <a:solidFill>
                  <a:srgbClr val="A32D19"/>
                </a:solidFill>
              </a:rPr>
              <a:t>pick</a:t>
            </a:r>
            <a:r>
              <a:rPr lang="en-US" sz="2400" dirty="0">
                <a:solidFill>
                  <a:srgbClr val="C00000"/>
                </a:solidFill>
              </a:rPr>
              <a:t> </a:t>
            </a:r>
            <a:r>
              <a:rPr lang="en-US" sz="2400" dirty="0"/>
              <a:t>and </a:t>
            </a:r>
            <a:r>
              <a:rPr lang="en-US" sz="2400" b="1" dirty="0">
                <a:solidFill>
                  <a:srgbClr val="A32D19"/>
                </a:solidFill>
              </a:rPr>
              <a:t>choose</a:t>
            </a:r>
            <a:r>
              <a:rPr lang="en-US" sz="2400" dirty="0">
                <a:solidFill>
                  <a:srgbClr val="C00000"/>
                </a:solidFill>
              </a:rPr>
              <a:t> </a:t>
            </a:r>
            <a:r>
              <a:rPr lang="en-US" sz="2400" dirty="0"/>
              <a:t>the </a:t>
            </a:r>
            <a:r>
              <a:rPr lang="en-US" sz="2400" b="1" dirty="0">
                <a:solidFill>
                  <a:srgbClr val="A32D19"/>
                </a:solidFill>
              </a:rPr>
              <a:t>appropriate</a:t>
            </a:r>
            <a:r>
              <a:rPr lang="en-US" sz="2400" b="1" dirty="0">
                <a:solidFill>
                  <a:srgbClr val="C00000"/>
                </a:solidFill>
              </a:rPr>
              <a:t> </a:t>
            </a:r>
            <a:r>
              <a:rPr lang="en-US" sz="2400" b="1" dirty="0">
                <a:solidFill>
                  <a:srgbClr val="A32D19"/>
                </a:solidFill>
              </a:rPr>
              <a:t>set</a:t>
            </a:r>
            <a:r>
              <a:rPr lang="en-US" sz="2400" b="1" dirty="0">
                <a:solidFill>
                  <a:srgbClr val="C00000"/>
                </a:solidFill>
              </a:rPr>
              <a:t> </a:t>
            </a:r>
            <a:r>
              <a:rPr lang="en-US" sz="2400" b="1" dirty="0">
                <a:solidFill>
                  <a:srgbClr val="A32D19"/>
                </a:solidFill>
              </a:rPr>
              <a:t>of</a:t>
            </a:r>
            <a:r>
              <a:rPr lang="en-US" sz="2400" b="1" dirty="0">
                <a:solidFill>
                  <a:srgbClr val="C00000"/>
                </a:solidFill>
              </a:rPr>
              <a:t> </a:t>
            </a:r>
            <a:r>
              <a:rPr lang="en-US" sz="2400" b="1" dirty="0">
                <a:solidFill>
                  <a:srgbClr val="A32D19"/>
                </a:solidFill>
              </a:rPr>
              <a:t>work</a:t>
            </a:r>
            <a:r>
              <a:rPr lang="en-US" sz="2400" b="1" dirty="0">
                <a:solidFill>
                  <a:srgbClr val="C00000"/>
                </a:solidFill>
              </a:rPr>
              <a:t> </a:t>
            </a:r>
            <a:r>
              <a:rPr lang="en-US" sz="2400" b="1" dirty="0">
                <a:solidFill>
                  <a:srgbClr val="A32D19"/>
                </a:solidFill>
              </a:rPr>
              <a:t>actions</a:t>
            </a:r>
            <a:r>
              <a:rPr lang="en-US" sz="2400" b="1" dirty="0">
                <a:solidFill>
                  <a:srgbClr val="C00000"/>
                </a:solidFill>
              </a:rPr>
              <a:t> </a:t>
            </a:r>
            <a:r>
              <a:rPr lang="en-US" sz="2400" dirty="0"/>
              <a:t>and tasks</a:t>
            </a:r>
          </a:p>
          <a:p>
            <a:r>
              <a:rPr lang="en-US" sz="2400" dirty="0"/>
              <a:t>An </a:t>
            </a:r>
            <a:r>
              <a:rPr lang="en-US" sz="2400" b="1" dirty="0">
                <a:solidFill>
                  <a:srgbClr val="A32D19"/>
                </a:solidFill>
              </a:rPr>
              <a:t>activity</a:t>
            </a:r>
            <a:r>
              <a:rPr lang="en-US" sz="2400" dirty="0"/>
              <a:t> try to </a:t>
            </a:r>
            <a:r>
              <a:rPr lang="en-US" sz="2400" b="1" dirty="0">
                <a:solidFill>
                  <a:srgbClr val="A32D19"/>
                </a:solidFill>
              </a:rPr>
              <a:t>achieve</a:t>
            </a:r>
            <a:r>
              <a:rPr lang="en-US" sz="2400" dirty="0"/>
              <a:t> a </a:t>
            </a:r>
            <a:r>
              <a:rPr lang="en-US" sz="2400" b="1" dirty="0">
                <a:solidFill>
                  <a:srgbClr val="A32D19"/>
                </a:solidFill>
              </a:rPr>
              <a:t>broad</a:t>
            </a:r>
            <a:r>
              <a:rPr lang="en-US" sz="2400" b="1" dirty="0">
                <a:solidFill>
                  <a:schemeClr val="accent6"/>
                </a:solidFill>
              </a:rPr>
              <a:t> </a:t>
            </a:r>
            <a:r>
              <a:rPr lang="en-US" sz="2400" b="1" dirty="0">
                <a:solidFill>
                  <a:srgbClr val="A32D19"/>
                </a:solidFill>
              </a:rPr>
              <a:t>objective</a:t>
            </a:r>
            <a:r>
              <a:rPr lang="en-US" sz="2400" dirty="0"/>
              <a:t> (e.g., communication with stakeholders) </a:t>
            </a:r>
          </a:p>
          <a:p>
            <a:r>
              <a:rPr lang="en-US" sz="2400" dirty="0"/>
              <a:t>An </a:t>
            </a:r>
            <a:r>
              <a:rPr lang="en-US" sz="2400" b="1" dirty="0">
                <a:solidFill>
                  <a:srgbClr val="A32D19"/>
                </a:solidFill>
              </a:rPr>
              <a:t>activity</a:t>
            </a:r>
            <a:r>
              <a:rPr lang="en-US" sz="2400" dirty="0"/>
              <a:t> is </a:t>
            </a:r>
            <a:r>
              <a:rPr lang="en-US" sz="2400" b="1" dirty="0">
                <a:solidFill>
                  <a:srgbClr val="A32D19"/>
                </a:solidFill>
              </a:rPr>
              <a:t>applied</a:t>
            </a:r>
            <a:r>
              <a:rPr lang="en-US" sz="2400" dirty="0"/>
              <a:t> regardless of the </a:t>
            </a:r>
            <a:r>
              <a:rPr lang="en-US" sz="2400" b="1" dirty="0"/>
              <a:t>application domain</a:t>
            </a:r>
            <a:r>
              <a:rPr lang="en-US" sz="2400" dirty="0"/>
              <a:t>, </a:t>
            </a:r>
            <a:r>
              <a:rPr lang="en-US" sz="2400" b="1" dirty="0"/>
              <a:t>size of the project</a:t>
            </a:r>
            <a:r>
              <a:rPr lang="en-US" sz="2400" dirty="0"/>
              <a:t>, </a:t>
            </a:r>
            <a:r>
              <a:rPr lang="en-US" sz="2400" b="1" dirty="0"/>
              <a:t>complexity of the effort</a:t>
            </a:r>
            <a:r>
              <a:rPr lang="en-US" sz="2400" dirty="0"/>
              <a:t>, or </a:t>
            </a:r>
            <a:r>
              <a:rPr lang="en-US" sz="2400" b="1" dirty="0"/>
              <a:t>degree of accuracy</a:t>
            </a:r>
            <a:r>
              <a:rPr lang="en-US" sz="2400" dirty="0"/>
              <a:t> with which software engineering is to be applied.</a:t>
            </a:r>
          </a:p>
          <a:p>
            <a:r>
              <a:rPr lang="en-US" sz="2400" dirty="0"/>
              <a:t>An </a:t>
            </a:r>
            <a:r>
              <a:rPr lang="en-US" sz="2400" b="1" dirty="0">
                <a:solidFill>
                  <a:srgbClr val="A32D19"/>
                </a:solidFill>
              </a:rPr>
              <a:t>action</a:t>
            </a:r>
            <a:r>
              <a:rPr lang="en-US" sz="2400" dirty="0"/>
              <a:t> (e.g., architectural design) </a:t>
            </a:r>
            <a:r>
              <a:rPr lang="en-US" sz="2400" b="1" dirty="0">
                <a:solidFill>
                  <a:srgbClr val="A32D19"/>
                </a:solidFill>
              </a:rPr>
              <a:t>encompasses</a:t>
            </a:r>
            <a:r>
              <a:rPr lang="en-US" sz="2400" dirty="0"/>
              <a:t> a </a:t>
            </a:r>
            <a:r>
              <a:rPr lang="en-US" sz="2400" b="1" dirty="0">
                <a:solidFill>
                  <a:srgbClr val="A32D19"/>
                </a:solidFill>
              </a:rPr>
              <a:t>set</a:t>
            </a:r>
            <a:r>
              <a:rPr lang="en-US" sz="2400" b="1" dirty="0">
                <a:solidFill>
                  <a:schemeClr val="accent6"/>
                </a:solidFill>
              </a:rPr>
              <a:t> </a:t>
            </a:r>
            <a:r>
              <a:rPr lang="en-US" sz="2400" b="1" dirty="0">
                <a:solidFill>
                  <a:srgbClr val="A32D19"/>
                </a:solidFill>
              </a:rPr>
              <a:t>of</a:t>
            </a:r>
            <a:r>
              <a:rPr lang="en-US" sz="2400" b="1" dirty="0">
                <a:solidFill>
                  <a:schemeClr val="accent6"/>
                </a:solidFill>
              </a:rPr>
              <a:t> </a:t>
            </a:r>
            <a:r>
              <a:rPr lang="en-US" sz="2400" b="1" dirty="0">
                <a:solidFill>
                  <a:srgbClr val="A32D19"/>
                </a:solidFill>
              </a:rPr>
              <a:t>tasks</a:t>
            </a:r>
            <a:r>
              <a:rPr lang="en-US" sz="2400" dirty="0"/>
              <a:t> that </a:t>
            </a:r>
            <a:r>
              <a:rPr lang="en-US" sz="2400" b="1" dirty="0"/>
              <a:t>produce</a:t>
            </a:r>
            <a:r>
              <a:rPr lang="en-US" sz="2400" dirty="0"/>
              <a:t> a major </a:t>
            </a:r>
            <a:r>
              <a:rPr lang="en-US" sz="2400" b="1" dirty="0"/>
              <a:t>work product</a:t>
            </a:r>
            <a:r>
              <a:rPr lang="en-US" sz="2400" dirty="0"/>
              <a:t> (e.g., an architectural design model).</a:t>
            </a:r>
          </a:p>
          <a:p>
            <a:r>
              <a:rPr lang="en-US" sz="2400" dirty="0"/>
              <a:t>A </a:t>
            </a:r>
            <a:r>
              <a:rPr lang="en-US" sz="2400" b="1" dirty="0">
                <a:solidFill>
                  <a:srgbClr val="A32D19"/>
                </a:solidFill>
              </a:rPr>
              <a:t>task</a:t>
            </a:r>
            <a:r>
              <a:rPr lang="en-US" sz="2400" dirty="0"/>
              <a:t> </a:t>
            </a:r>
            <a:r>
              <a:rPr lang="en-US" sz="2400" b="1" dirty="0"/>
              <a:t>focuses</a:t>
            </a:r>
            <a:r>
              <a:rPr lang="en-US" sz="2400" dirty="0"/>
              <a:t> on a </a:t>
            </a:r>
            <a:r>
              <a:rPr lang="en-US" sz="2400" b="1" dirty="0">
                <a:solidFill>
                  <a:srgbClr val="A32D19"/>
                </a:solidFill>
              </a:rPr>
              <a:t>small</a:t>
            </a:r>
            <a:r>
              <a:rPr lang="en-US" sz="2400" b="1" dirty="0">
                <a:solidFill>
                  <a:schemeClr val="accent6"/>
                </a:solidFill>
              </a:rPr>
              <a:t>, </a:t>
            </a:r>
            <a:r>
              <a:rPr lang="en-US" sz="2400" b="1" dirty="0">
                <a:solidFill>
                  <a:srgbClr val="A32D19"/>
                </a:solidFill>
              </a:rPr>
              <a:t>but</a:t>
            </a:r>
            <a:r>
              <a:rPr lang="en-US" sz="2400" b="1" dirty="0">
                <a:solidFill>
                  <a:schemeClr val="accent6"/>
                </a:solidFill>
              </a:rPr>
              <a:t> </a:t>
            </a:r>
            <a:r>
              <a:rPr lang="en-US" sz="2400" b="1" dirty="0">
                <a:solidFill>
                  <a:srgbClr val="A32D19"/>
                </a:solidFill>
              </a:rPr>
              <a:t>well-defined</a:t>
            </a:r>
            <a:r>
              <a:rPr lang="en-US" sz="2400" b="1" dirty="0">
                <a:solidFill>
                  <a:schemeClr val="accent6"/>
                </a:solidFill>
              </a:rPr>
              <a:t> </a:t>
            </a:r>
            <a:r>
              <a:rPr lang="en-US" sz="2400" b="1" dirty="0">
                <a:solidFill>
                  <a:srgbClr val="A32D19"/>
                </a:solidFill>
              </a:rPr>
              <a:t>objective</a:t>
            </a:r>
            <a:r>
              <a:rPr lang="en-US" sz="2400" dirty="0"/>
              <a:t> (e.g., conducting a unit test) that </a:t>
            </a:r>
            <a:r>
              <a:rPr lang="en-US" sz="2400" b="1" dirty="0"/>
              <a:t>produces</a:t>
            </a:r>
            <a:r>
              <a:rPr lang="en-US" sz="2400" dirty="0"/>
              <a:t> a </a:t>
            </a:r>
            <a:r>
              <a:rPr lang="en-US" sz="2400" b="1" dirty="0"/>
              <a:t>noticeable outcome</a:t>
            </a:r>
            <a:r>
              <a:rPr lang="en-US" sz="2400" dirty="0"/>
              <a:t>.</a:t>
            </a:r>
          </a:p>
          <a:p>
            <a:r>
              <a:rPr lang="en-US" sz="2400" b="1" dirty="0">
                <a:solidFill>
                  <a:srgbClr val="A32D19"/>
                </a:solidFill>
              </a:rPr>
              <a:t>Each</a:t>
            </a:r>
            <a:r>
              <a:rPr lang="en-US" sz="2400" b="1" dirty="0">
                <a:solidFill>
                  <a:srgbClr val="C00000"/>
                </a:solidFill>
              </a:rPr>
              <a:t> </a:t>
            </a:r>
            <a:r>
              <a:rPr lang="en-US" sz="2400" b="1" dirty="0">
                <a:solidFill>
                  <a:srgbClr val="A32D19"/>
                </a:solidFill>
              </a:rPr>
              <a:t>of</a:t>
            </a:r>
            <a:r>
              <a:rPr lang="en-US" sz="2400" b="1" dirty="0">
                <a:solidFill>
                  <a:srgbClr val="C00000"/>
                </a:solidFill>
              </a:rPr>
              <a:t> </a:t>
            </a:r>
            <a:r>
              <a:rPr lang="en-US" sz="2400" b="1" dirty="0">
                <a:solidFill>
                  <a:srgbClr val="A32D19"/>
                </a:solidFill>
              </a:rPr>
              <a:t>these</a:t>
            </a:r>
            <a:r>
              <a:rPr lang="en-US" sz="2400" b="1" dirty="0">
                <a:solidFill>
                  <a:srgbClr val="C00000"/>
                </a:solidFill>
              </a:rPr>
              <a:t> </a:t>
            </a:r>
            <a:r>
              <a:rPr lang="en-US" sz="2400" dirty="0"/>
              <a:t>activities, actions &amp; tasks </a:t>
            </a:r>
            <a:r>
              <a:rPr lang="en-US" sz="2400" b="1" dirty="0">
                <a:solidFill>
                  <a:srgbClr val="A32D19"/>
                </a:solidFill>
              </a:rPr>
              <a:t>reside</a:t>
            </a:r>
            <a:r>
              <a:rPr lang="en-US" sz="2400" dirty="0">
                <a:solidFill>
                  <a:srgbClr val="C00000"/>
                </a:solidFill>
              </a:rPr>
              <a:t> </a:t>
            </a:r>
            <a:r>
              <a:rPr lang="en-US" sz="2400" b="1" dirty="0">
                <a:solidFill>
                  <a:srgbClr val="A32D19"/>
                </a:solidFill>
              </a:rPr>
              <a:t>within</a:t>
            </a:r>
            <a:r>
              <a:rPr lang="en-US" sz="2400" dirty="0">
                <a:solidFill>
                  <a:srgbClr val="C00000"/>
                </a:solidFill>
              </a:rPr>
              <a:t> </a:t>
            </a:r>
            <a:r>
              <a:rPr lang="en-US" sz="2400" dirty="0"/>
              <a:t>a </a:t>
            </a:r>
            <a:r>
              <a:rPr lang="en-US" sz="2400" b="1" dirty="0">
                <a:solidFill>
                  <a:srgbClr val="A32D19"/>
                </a:solidFill>
              </a:rPr>
              <a:t>framework</a:t>
            </a:r>
            <a:r>
              <a:rPr lang="en-US" sz="2400" dirty="0">
                <a:solidFill>
                  <a:srgbClr val="C00000"/>
                </a:solidFill>
              </a:rPr>
              <a:t> </a:t>
            </a:r>
            <a:r>
              <a:rPr lang="en-US" sz="2400" dirty="0"/>
              <a:t>or model</a:t>
            </a:r>
          </a:p>
          <a:p>
            <a:endParaRPr lang="en-US" sz="2400" dirty="0"/>
          </a:p>
        </p:txBody>
      </p:sp>
    </p:spTree>
    <p:extLst>
      <p:ext uri="{BB962C8B-B14F-4D97-AF65-F5344CB8AC3E}">
        <p14:creationId xmlns:p14="http://schemas.microsoft.com/office/powerpoint/2010/main" val="191012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Process</a:t>
            </a:r>
          </a:p>
        </p:txBody>
      </p:sp>
      <p:sp>
        <p:nvSpPr>
          <p:cNvPr id="4" name="Content Placeholder 2"/>
          <p:cNvSpPr>
            <a:spLocks noGrp="1"/>
          </p:cNvSpPr>
          <p:nvPr>
            <p:ph idx="1"/>
          </p:nvPr>
        </p:nvSpPr>
        <p:spPr>
          <a:xfrm>
            <a:off x="131180" y="877519"/>
            <a:ext cx="5837493" cy="3040904"/>
          </a:xfrm>
        </p:spPr>
        <p:txBody>
          <a:bodyPr>
            <a:normAutofit/>
          </a:bodyPr>
          <a:lstStyle/>
          <a:p>
            <a:r>
              <a:rPr lang="en-US" sz="2400" dirty="0"/>
              <a:t>Figure represents “The Software Process”</a:t>
            </a:r>
          </a:p>
          <a:p>
            <a:r>
              <a:rPr lang="en-US" sz="2400" dirty="0"/>
              <a:t>Each framework </a:t>
            </a:r>
            <a:r>
              <a:rPr lang="en-US" sz="2400" b="1" dirty="0">
                <a:solidFill>
                  <a:srgbClr val="A32D19"/>
                </a:solidFill>
              </a:rPr>
              <a:t>activity is populated</a:t>
            </a:r>
            <a:r>
              <a:rPr lang="en-US" sz="2400" b="1" dirty="0">
                <a:solidFill>
                  <a:srgbClr val="C00000"/>
                </a:solidFill>
              </a:rPr>
              <a:t> </a:t>
            </a:r>
            <a:r>
              <a:rPr lang="en-US" sz="2400" dirty="0"/>
              <a:t>by </a:t>
            </a:r>
            <a:r>
              <a:rPr lang="en-US" sz="2400" b="1" dirty="0">
                <a:solidFill>
                  <a:srgbClr val="A32D19"/>
                </a:solidFill>
              </a:rPr>
              <a:t>set</a:t>
            </a:r>
            <a:r>
              <a:rPr lang="en-US" sz="2400" b="1" dirty="0">
                <a:solidFill>
                  <a:srgbClr val="C00000"/>
                </a:solidFill>
              </a:rPr>
              <a:t> </a:t>
            </a:r>
            <a:r>
              <a:rPr lang="en-US" sz="2400" b="1" dirty="0">
                <a:solidFill>
                  <a:srgbClr val="A32D19"/>
                </a:solidFill>
              </a:rPr>
              <a:t>of</a:t>
            </a:r>
            <a:r>
              <a:rPr lang="en-US" sz="2400" dirty="0"/>
              <a:t> software engineering </a:t>
            </a:r>
            <a:r>
              <a:rPr lang="en-US" sz="2400" b="1" dirty="0">
                <a:solidFill>
                  <a:srgbClr val="A32D19"/>
                </a:solidFill>
              </a:rPr>
              <a:t>actions</a:t>
            </a:r>
          </a:p>
          <a:p>
            <a:r>
              <a:rPr lang="en-US" sz="2400" dirty="0"/>
              <a:t>Each software engineering </a:t>
            </a:r>
            <a:r>
              <a:rPr lang="en-US" sz="2400" b="1" dirty="0">
                <a:solidFill>
                  <a:srgbClr val="A32D19"/>
                </a:solidFill>
              </a:rPr>
              <a:t>action is defined</a:t>
            </a:r>
            <a:r>
              <a:rPr lang="en-US" sz="2400" b="1" dirty="0">
                <a:solidFill>
                  <a:srgbClr val="C00000"/>
                </a:solidFill>
              </a:rPr>
              <a:t> </a:t>
            </a:r>
            <a:r>
              <a:rPr lang="en-US" sz="2400" b="1" dirty="0">
                <a:solidFill>
                  <a:srgbClr val="A32D19"/>
                </a:solidFill>
              </a:rPr>
              <a:t>by</a:t>
            </a:r>
            <a:r>
              <a:rPr lang="en-US" sz="2400" dirty="0"/>
              <a:t> a </a:t>
            </a:r>
            <a:r>
              <a:rPr lang="en-US" sz="2400" b="1" dirty="0">
                <a:solidFill>
                  <a:srgbClr val="A32D19"/>
                </a:solidFill>
              </a:rPr>
              <a:t>task</a:t>
            </a:r>
            <a:r>
              <a:rPr lang="en-US" sz="2400" dirty="0"/>
              <a:t> </a:t>
            </a:r>
            <a:r>
              <a:rPr lang="en-US" sz="2400" b="1" dirty="0">
                <a:solidFill>
                  <a:srgbClr val="A32D19"/>
                </a:solidFill>
              </a:rPr>
              <a:t>set</a:t>
            </a:r>
            <a:r>
              <a:rPr lang="en-US" sz="2400" dirty="0">
                <a:solidFill>
                  <a:srgbClr val="C00000"/>
                </a:solidFill>
              </a:rPr>
              <a:t> </a:t>
            </a:r>
            <a:r>
              <a:rPr lang="en-US" sz="2400" dirty="0"/>
              <a:t>that identifies work to be completed, product to be produced, quality assurance points &amp; milestones to indicate progress</a:t>
            </a:r>
          </a:p>
        </p:txBody>
      </p:sp>
      <p:sp>
        <p:nvSpPr>
          <p:cNvPr id="5" name="Rectangle 4"/>
          <p:cNvSpPr/>
          <p:nvPr/>
        </p:nvSpPr>
        <p:spPr>
          <a:xfrm>
            <a:off x="6266870" y="57697"/>
            <a:ext cx="5761803" cy="615553"/>
          </a:xfrm>
          <a:prstGeom prst="rect">
            <a:avLst/>
          </a:prstGeom>
        </p:spPr>
        <p:txBody>
          <a:bodyPr wrap="square">
            <a:spAutoFit/>
          </a:bodyPr>
          <a:lstStyle/>
          <a:p>
            <a:r>
              <a:rPr lang="en-US" sz="3400" b="1" dirty="0">
                <a:solidFill>
                  <a:schemeClr val="tx1">
                    <a:lumMod val="90000"/>
                    <a:lumOff val="10000"/>
                  </a:schemeClr>
                </a:solidFill>
                <a:latin typeface="+mj-lt"/>
                <a:ea typeface="+mj-ea"/>
                <a:cs typeface="+mj-cs"/>
              </a:rPr>
              <a:t>Software</a:t>
            </a:r>
            <a:r>
              <a:rPr lang="en-US" dirty="0"/>
              <a:t> </a:t>
            </a:r>
            <a:r>
              <a:rPr lang="en-US" sz="3400" b="1" dirty="0">
                <a:solidFill>
                  <a:schemeClr val="tx1">
                    <a:lumMod val="90000"/>
                    <a:lumOff val="10000"/>
                  </a:schemeClr>
                </a:solidFill>
                <a:latin typeface="+mj-lt"/>
                <a:ea typeface="+mj-ea"/>
                <a:cs typeface="+mj-cs"/>
              </a:rPr>
              <a:t>Process</a:t>
            </a:r>
            <a:r>
              <a:rPr lang="en-US" dirty="0"/>
              <a:t> </a:t>
            </a:r>
            <a:r>
              <a:rPr lang="en-US" sz="3400" b="1" dirty="0">
                <a:solidFill>
                  <a:schemeClr val="tx1">
                    <a:lumMod val="90000"/>
                    <a:lumOff val="10000"/>
                  </a:schemeClr>
                </a:solidFill>
                <a:latin typeface="+mj-lt"/>
                <a:ea typeface="+mj-ea"/>
                <a:cs typeface="+mj-cs"/>
              </a:rPr>
              <a:t>Framework</a:t>
            </a:r>
          </a:p>
        </p:txBody>
      </p:sp>
      <p:sp>
        <p:nvSpPr>
          <p:cNvPr id="6" name="Rectangle 5"/>
          <p:cNvSpPr/>
          <p:nvPr/>
        </p:nvSpPr>
        <p:spPr>
          <a:xfrm>
            <a:off x="6743424" y="863445"/>
            <a:ext cx="5143777" cy="480583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ectangle 6"/>
          <p:cNvSpPr/>
          <p:nvPr/>
        </p:nvSpPr>
        <p:spPr>
          <a:xfrm>
            <a:off x="6936377" y="1205255"/>
            <a:ext cx="4807133" cy="4372585"/>
          </a:xfrm>
          <a:prstGeom prst="rect">
            <a:avLst/>
          </a:prstGeom>
          <a:solidFill>
            <a:srgbClr val="EEEEEE"/>
          </a:solidFill>
          <a:ln w="19050">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6266870" y="2278541"/>
            <a:ext cx="553998" cy="2281074"/>
          </a:xfrm>
          <a:prstGeom prst="rect">
            <a:avLst/>
          </a:prstGeom>
          <a:noFill/>
        </p:spPr>
        <p:txBody>
          <a:bodyPr vert="vert270" wrap="none" rtlCol="0">
            <a:spAutoFit/>
          </a:bodyPr>
          <a:lstStyle/>
          <a:p>
            <a:r>
              <a:rPr lang="en-US" sz="2400" b="1" dirty="0"/>
              <a:t>Software Process</a:t>
            </a:r>
          </a:p>
        </p:txBody>
      </p:sp>
      <p:sp>
        <p:nvSpPr>
          <p:cNvPr id="9" name="TextBox 8"/>
          <p:cNvSpPr txBox="1"/>
          <p:nvPr/>
        </p:nvSpPr>
        <p:spPr>
          <a:xfrm>
            <a:off x="6743425" y="875112"/>
            <a:ext cx="2009140" cy="369332"/>
          </a:xfrm>
          <a:prstGeom prst="rect">
            <a:avLst/>
          </a:prstGeom>
          <a:noFill/>
        </p:spPr>
        <p:txBody>
          <a:bodyPr wrap="none" rtlCol="0">
            <a:spAutoFit/>
          </a:bodyPr>
          <a:lstStyle/>
          <a:p>
            <a:r>
              <a:rPr lang="en-US" b="1" dirty="0"/>
              <a:t>Process framework</a:t>
            </a:r>
          </a:p>
        </p:txBody>
      </p:sp>
      <p:sp>
        <p:nvSpPr>
          <p:cNvPr id="10" name="TextBox 9"/>
          <p:cNvSpPr txBox="1"/>
          <p:nvPr/>
        </p:nvSpPr>
        <p:spPr>
          <a:xfrm>
            <a:off x="6943275" y="1229986"/>
            <a:ext cx="1974258" cy="369332"/>
          </a:xfrm>
          <a:prstGeom prst="rect">
            <a:avLst/>
          </a:prstGeom>
          <a:noFill/>
        </p:spPr>
        <p:txBody>
          <a:bodyPr wrap="none" rtlCol="0">
            <a:spAutoFit/>
          </a:bodyPr>
          <a:lstStyle/>
          <a:p>
            <a:r>
              <a:rPr lang="en-US" b="1" dirty="0"/>
              <a:t>Umbrella activities</a:t>
            </a:r>
          </a:p>
        </p:txBody>
      </p:sp>
      <p:sp>
        <p:nvSpPr>
          <p:cNvPr id="11" name="Rectangle 10"/>
          <p:cNvSpPr/>
          <p:nvPr/>
        </p:nvSpPr>
        <p:spPr>
          <a:xfrm>
            <a:off x="7123616" y="1625444"/>
            <a:ext cx="4445497" cy="2769326"/>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2" name="TextBox 11"/>
          <p:cNvSpPr txBox="1"/>
          <p:nvPr/>
        </p:nvSpPr>
        <p:spPr>
          <a:xfrm>
            <a:off x="7206757" y="1648835"/>
            <a:ext cx="2306914" cy="369332"/>
          </a:xfrm>
          <a:prstGeom prst="rect">
            <a:avLst/>
          </a:prstGeom>
          <a:noFill/>
        </p:spPr>
        <p:txBody>
          <a:bodyPr wrap="none" rtlCol="0">
            <a:spAutoFit/>
          </a:bodyPr>
          <a:lstStyle/>
          <a:p>
            <a:r>
              <a:rPr lang="en-US" b="1" dirty="0"/>
              <a:t>framework activity #1</a:t>
            </a:r>
          </a:p>
        </p:txBody>
      </p:sp>
      <p:sp>
        <p:nvSpPr>
          <p:cNvPr id="13" name="TextBox 12"/>
          <p:cNvSpPr txBox="1"/>
          <p:nvPr/>
        </p:nvSpPr>
        <p:spPr>
          <a:xfrm>
            <a:off x="7483701" y="1941912"/>
            <a:ext cx="3334311" cy="369332"/>
          </a:xfrm>
          <a:prstGeom prst="rect">
            <a:avLst/>
          </a:prstGeom>
          <a:noFill/>
        </p:spPr>
        <p:txBody>
          <a:bodyPr wrap="none" rtlCol="0">
            <a:spAutoFit/>
          </a:bodyPr>
          <a:lstStyle/>
          <a:p>
            <a:r>
              <a:rPr lang="en-US" dirty="0"/>
              <a:t>Software Engineering action #1.1</a:t>
            </a:r>
          </a:p>
        </p:txBody>
      </p:sp>
      <p:sp>
        <p:nvSpPr>
          <p:cNvPr id="14" name="TextBox 13"/>
          <p:cNvSpPr txBox="1"/>
          <p:nvPr/>
        </p:nvSpPr>
        <p:spPr>
          <a:xfrm>
            <a:off x="7492892" y="3134986"/>
            <a:ext cx="3272884" cy="369332"/>
          </a:xfrm>
          <a:prstGeom prst="rect">
            <a:avLst/>
          </a:prstGeom>
          <a:noFill/>
        </p:spPr>
        <p:txBody>
          <a:bodyPr wrap="none" rtlCol="0">
            <a:spAutoFit/>
          </a:bodyPr>
          <a:lstStyle/>
          <a:p>
            <a:r>
              <a:rPr lang="en-US" dirty="0"/>
              <a:t>Software Engineering action #1.k</a:t>
            </a:r>
          </a:p>
        </p:txBody>
      </p:sp>
      <p:sp>
        <p:nvSpPr>
          <p:cNvPr id="15" name="TextBox 14"/>
          <p:cNvSpPr txBox="1"/>
          <p:nvPr/>
        </p:nvSpPr>
        <p:spPr>
          <a:xfrm>
            <a:off x="7827904" y="2246712"/>
            <a:ext cx="1023037" cy="369332"/>
          </a:xfrm>
          <a:prstGeom prst="rect">
            <a:avLst/>
          </a:prstGeom>
          <a:noFill/>
        </p:spPr>
        <p:txBody>
          <a:bodyPr wrap="none" rtlCol="0">
            <a:spAutoFit/>
          </a:bodyPr>
          <a:lstStyle/>
          <a:p>
            <a:r>
              <a:rPr lang="en-US" dirty="0"/>
              <a:t>Task Sets</a:t>
            </a:r>
          </a:p>
        </p:txBody>
      </p:sp>
      <p:sp>
        <p:nvSpPr>
          <p:cNvPr id="16" name="TextBox 15"/>
          <p:cNvSpPr txBox="1"/>
          <p:nvPr/>
        </p:nvSpPr>
        <p:spPr>
          <a:xfrm>
            <a:off x="7885615" y="2551512"/>
            <a:ext cx="343364" cy="646331"/>
          </a:xfrm>
          <a:prstGeom prst="rect">
            <a:avLst/>
          </a:prstGeom>
          <a:noFill/>
        </p:spPr>
        <p:txBody>
          <a:bodyPr wrap="none" rtlCol="0">
            <a:spAutoFit/>
          </a:bodyPr>
          <a:lstStyle/>
          <a:p>
            <a:r>
              <a:rPr lang="en-US" dirty="0"/>
              <a:t>…</a:t>
            </a:r>
            <a:br>
              <a:rPr lang="en-US" dirty="0"/>
            </a:br>
            <a:r>
              <a:rPr lang="en-US" dirty="0"/>
              <a:t>…</a:t>
            </a:r>
          </a:p>
        </p:txBody>
      </p:sp>
      <p:sp>
        <p:nvSpPr>
          <p:cNvPr id="17" name="TextBox 16"/>
          <p:cNvSpPr txBox="1"/>
          <p:nvPr/>
        </p:nvSpPr>
        <p:spPr>
          <a:xfrm>
            <a:off x="7809415" y="3454244"/>
            <a:ext cx="1023037" cy="369332"/>
          </a:xfrm>
          <a:prstGeom prst="rect">
            <a:avLst/>
          </a:prstGeom>
          <a:noFill/>
        </p:spPr>
        <p:txBody>
          <a:bodyPr wrap="none" rtlCol="0">
            <a:spAutoFit/>
          </a:bodyPr>
          <a:lstStyle/>
          <a:p>
            <a:r>
              <a:rPr lang="en-US" dirty="0"/>
              <a:t>Task Sets</a:t>
            </a:r>
          </a:p>
        </p:txBody>
      </p:sp>
      <p:sp>
        <p:nvSpPr>
          <p:cNvPr id="18" name="TextBox 17"/>
          <p:cNvSpPr txBox="1"/>
          <p:nvPr/>
        </p:nvSpPr>
        <p:spPr>
          <a:xfrm>
            <a:off x="7867126" y="3759044"/>
            <a:ext cx="343364" cy="646331"/>
          </a:xfrm>
          <a:prstGeom prst="rect">
            <a:avLst/>
          </a:prstGeom>
          <a:noFill/>
        </p:spPr>
        <p:txBody>
          <a:bodyPr wrap="none" rtlCol="0">
            <a:spAutoFit/>
          </a:bodyPr>
          <a:lstStyle/>
          <a:p>
            <a:r>
              <a:rPr lang="en-US" dirty="0"/>
              <a:t>…</a:t>
            </a:r>
            <a:br>
              <a:rPr lang="en-US" dirty="0"/>
            </a:br>
            <a:r>
              <a:rPr lang="en-US" dirty="0"/>
              <a:t>…</a:t>
            </a:r>
          </a:p>
        </p:txBody>
      </p:sp>
      <p:sp>
        <p:nvSpPr>
          <p:cNvPr id="19" name="Rectangle 18"/>
          <p:cNvSpPr/>
          <p:nvPr/>
        </p:nvSpPr>
        <p:spPr>
          <a:xfrm>
            <a:off x="9104815" y="2282270"/>
            <a:ext cx="2417486" cy="84104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1600" b="1" dirty="0">
                <a:solidFill>
                  <a:schemeClr val="dk1"/>
                </a:solidFill>
              </a:rPr>
              <a:t>Work tasks</a:t>
            </a:r>
          </a:p>
          <a:p>
            <a:r>
              <a:rPr lang="en-US" sz="1600" b="1" dirty="0">
                <a:solidFill>
                  <a:schemeClr val="dk1"/>
                </a:solidFill>
              </a:rPr>
              <a:t>Work products</a:t>
            </a:r>
          </a:p>
          <a:p>
            <a:r>
              <a:rPr lang="en-US" sz="1600" b="1" dirty="0">
                <a:solidFill>
                  <a:schemeClr val="dk1"/>
                </a:solidFill>
              </a:rPr>
              <a:t>Quality assurance points</a:t>
            </a:r>
          </a:p>
        </p:txBody>
      </p:sp>
      <p:sp>
        <p:nvSpPr>
          <p:cNvPr id="20" name="Rectangle 19"/>
          <p:cNvSpPr/>
          <p:nvPr/>
        </p:nvSpPr>
        <p:spPr>
          <a:xfrm>
            <a:off x="9104815" y="3491255"/>
            <a:ext cx="2417486" cy="841048"/>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sz="1600" b="1" dirty="0">
                <a:solidFill>
                  <a:schemeClr val="dk1"/>
                </a:solidFill>
              </a:rPr>
              <a:t>Work tasks</a:t>
            </a:r>
          </a:p>
          <a:p>
            <a:r>
              <a:rPr lang="en-US" sz="1600" b="1" dirty="0">
                <a:solidFill>
                  <a:schemeClr val="dk1"/>
                </a:solidFill>
              </a:rPr>
              <a:t>Work products</a:t>
            </a:r>
          </a:p>
          <a:p>
            <a:r>
              <a:rPr lang="en-US" sz="1600" b="1" dirty="0">
                <a:solidFill>
                  <a:schemeClr val="dk1"/>
                </a:solidFill>
              </a:rPr>
              <a:t>Quality assurance points</a:t>
            </a:r>
          </a:p>
        </p:txBody>
      </p:sp>
      <p:sp>
        <p:nvSpPr>
          <p:cNvPr id="21" name="Rectangle 20"/>
          <p:cNvSpPr/>
          <p:nvPr/>
        </p:nvSpPr>
        <p:spPr>
          <a:xfrm>
            <a:off x="7123615" y="4488384"/>
            <a:ext cx="4445498" cy="893510"/>
          </a:xfrm>
          <a:prstGeom prst="rect">
            <a:avLst/>
          </a:prstGeom>
          <a:ln w="19050">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TextBox 21"/>
          <p:cNvSpPr txBox="1"/>
          <p:nvPr/>
        </p:nvSpPr>
        <p:spPr>
          <a:xfrm>
            <a:off x="7206756" y="4577090"/>
            <a:ext cx="2306914" cy="369332"/>
          </a:xfrm>
          <a:prstGeom prst="rect">
            <a:avLst/>
          </a:prstGeom>
          <a:noFill/>
        </p:spPr>
        <p:txBody>
          <a:bodyPr wrap="none" rtlCol="0">
            <a:spAutoFit/>
          </a:bodyPr>
          <a:lstStyle/>
          <a:p>
            <a:r>
              <a:rPr lang="en-US" b="1" dirty="0"/>
              <a:t>framework activity #n</a:t>
            </a:r>
          </a:p>
        </p:txBody>
      </p:sp>
      <p:cxnSp>
        <p:nvCxnSpPr>
          <p:cNvPr id="24" name="Straight Connector 23"/>
          <p:cNvCxnSpPr>
            <a:stCxn id="2" idx="0"/>
          </p:cNvCxnSpPr>
          <p:nvPr/>
        </p:nvCxnSpPr>
        <p:spPr>
          <a:xfrm>
            <a:off x="6096000" y="0"/>
            <a:ext cx="43543" cy="66098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99188" y="4032025"/>
            <a:ext cx="5592127" cy="5232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2800" dirty="0"/>
              <a:t>The </a:t>
            </a:r>
            <a:r>
              <a:rPr lang="en-US" sz="2800" b="1" dirty="0">
                <a:solidFill>
                  <a:srgbClr val="A32D19"/>
                </a:solidFill>
              </a:rPr>
              <a:t>purpose</a:t>
            </a:r>
            <a:r>
              <a:rPr lang="en-US" sz="2800" dirty="0">
                <a:solidFill>
                  <a:schemeClr val="accent6"/>
                </a:solidFill>
              </a:rPr>
              <a:t> </a:t>
            </a:r>
            <a:r>
              <a:rPr lang="en-US" sz="2800" dirty="0"/>
              <a:t>of software process is </a:t>
            </a:r>
          </a:p>
        </p:txBody>
      </p:sp>
      <p:sp>
        <p:nvSpPr>
          <p:cNvPr id="25" name="Content Placeholder 2"/>
          <p:cNvSpPr txBox="1">
            <a:spLocks/>
          </p:cNvSpPr>
          <p:nvPr/>
        </p:nvSpPr>
        <p:spPr>
          <a:xfrm>
            <a:off x="199189" y="4668848"/>
            <a:ext cx="5592126" cy="194095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a:t>
            </a:r>
            <a:r>
              <a:rPr lang="en-US" b="1" dirty="0"/>
              <a:t>deliver</a:t>
            </a:r>
            <a:r>
              <a:rPr lang="en-US" dirty="0"/>
              <a:t> software in </a:t>
            </a:r>
            <a:r>
              <a:rPr lang="en-US" b="1" dirty="0"/>
              <a:t>timely</a:t>
            </a:r>
            <a:r>
              <a:rPr lang="en-US" dirty="0"/>
              <a:t> manner and</a:t>
            </a:r>
          </a:p>
          <a:p>
            <a:r>
              <a:rPr lang="en-US" dirty="0"/>
              <a:t>within sufficient </a:t>
            </a:r>
            <a:r>
              <a:rPr lang="en-US" b="1" dirty="0"/>
              <a:t>quality to satisfy </a:t>
            </a:r>
            <a:r>
              <a:rPr lang="en-US" dirty="0"/>
              <a:t>those</a:t>
            </a:r>
          </a:p>
          <a:p>
            <a:pPr lvl="1"/>
            <a:r>
              <a:rPr lang="en-US" dirty="0"/>
              <a:t>Who has given proposal for software development and</a:t>
            </a:r>
          </a:p>
          <a:p>
            <a:pPr lvl="1"/>
            <a:r>
              <a:rPr lang="en-US" dirty="0"/>
              <a:t>Those who will use software</a:t>
            </a:r>
          </a:p>
          <a:p>
            <a:endParaRPr lang="en-US" dirty="0"/>
          </a:p>
        </p:txBody>
      </p:sp>
    </p:spTree>
    <p:extLst>
      <p:ext uri="{BB962C8B-B14F-4D97-AF65-F5344CB8AC3E}">
        <p14:creationId xmlns:p14="http://schemas.microsoft.com/office/powerpoint/2010/main" val="209189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9" grpId="0"/>
      <p:bldP spid="10" grpId="0"/>
      <p:bldP spid="11" grpId="0" animBg="1"/>
      <p:bldP spid="12" grpId="0"/>
      <p:bldP spid="13" grpId="0"/>
      <p:bldP spid="14" grpId="0"/>
      <p:bldP spid="15" grpId="0"/>
      <p:bldP spid="16" grpId="0"/>
      <p:bldP spid="17" grpId="0"/>
      <p:bldP spid="18" grpId="0"/>
      <p:bldP spid="19" grpId="0" animBg="1"/>
      <p:bldP spid="20" grpId="0" animBg="1"/>
      <p:bldP spid="21" grpId="0" animBg="1"/>
      <p:bldP spid="22" grpId="0"/>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Process Framework Activities (</a:t>
            </a:r>
            <a:r>
              <a:rPr lang="en-US" dirty="0">
                <a:solidFill>
                  <a:schemeClr val="tx2"/>
                </a:solidFill>
              </a:rPr>
              <a:t>C</a:t>
            </a:r>
            <a:r>
              <a:rPr lang="en-US" dirty="0">
                <a:solidFill>
                  <a:schemeClr val="accent1"/>
                </a:solidFill>
              </a:rPr>
              <a:t>P</a:t>
            </a:r>
            <a:r>
              <a:rPr lang="en-US" dirty="0">
                <a:solidFill>
                  <a:schemeClr val="accent2"/>
                </a:solidFill>
              </a:rPr>
              <a:t>M</a:t>
            </a:r>
            <a:r>
              <a:rPr lang="en-US" dirty="0">
                <a:solidFill>
                  <a:schemeClr val="accent3"/>
                </a:solidFill>
              </a:rPr>
              <a:t>C</a:t>
            </a:r>
            <a:r>
              <a:rPr lang="en-US" dirty="0">
                <a:solidFill>
                  <a:schemeClr val="accent4"/>
                </a:solidFill>
              </a:rPr>
              <a:t>D</a:t>
            </a:r>
            <a:r>
              <a:rPr lang="en-US" dirty="0"/>
              <a:t>)</a:t>
            </a:r>
          </a:p>
        </p:txBody>
      </p:sp>
      <p:sp>
        <p:nvSpPr>
          <p:cNvPr id="4" name="Rectangle 3"/>
          <p:cNvSpPr/>
          <p:nvPr/>
        </p:nvSpPr>
        <p:spPr>
          <a:xfrm>
            <a:off x="228600" y="1701314"/>
            <a:ext cx="2207783" cy="1549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p:cNvSpPr txBox="1"/>
          <p:nvPr/>
        </p:nvSpPr>
        <p:spPr>
          <a:xfrm>
            <a:off x="228600" y="1244937"/>
            <a:ext cx="220778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lgn="ctr"/>
            <a:r>
              <a:rPr lang="en-US" sz="2400" b="1" dirty="0"/>
              <a:t>Communication</a:t>
            </a:r>
          </a:p>
        </p:txBody>
      </p:sp>
      <p:pic>
        <p:nvPicPr>
          <p:cNvPr id="6" name="Picture 5"/>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0647" y="1819638"/>
            <a:ext cx="1244762" cy="1244762"/>
          </a:xfrm>
          <a:prstGeom prst="rect">
            <a:avLst/>
          </a:prstGeom>
        </p:spPr>
      </p:pic>
      <p:sp>
        <p:nvSpPr>
          <p:cNvPr id="7" name="Rectangle 6"/>
          <p:cNvSpPr/>
          <p:nvPr/>
        </p:nvSpPr>
        <p:spPr>
          <a:xfrm>
            <a:off x="2436383" y="1244936"/>
            <a:ext cx="3316717" cy="20062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Communication with Customers / stockholders to understand project requirements for defining software features</a:t>
            </a:r>
          </a:p>
        </p:txBody>
      </p:sp>
      <p:sp>
        <p:nvSpPr>
          <p:cNvPr id="8" name="Rectangle 7"/>
          <p:cNvSpPr/>
          <p:nvPr/>
        </p:nvSpPr>
        <p:spPr>
          <a:xfrm>
            <a:off x="5886450" y="1717960"/>
            <a:ext cx="1828801" cy="1549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extBox 8"/>
          <p:cNvSpPr txBox="1"/>
          <p:nvPr/>
        </p:nvSpPr>
        <p:spPr>
          <a:xfrm>
            <a:off x="5886451" y="1256295"/>
            <a:ext cx="182880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b="1" dirty="0"/>
              <a:t>Planning</a:t>
            </a:r>
          </a:p>
        </p:txBody>
      </p:sp>
      <p:pic>
        <p:nvPicPr>
          <p:cNvPr id="10" name="Picture 9"/>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flipH="1">
            <a:off x="6236154" y="1941146"/>
            <a:ext cx="1098096" cy="1098096"/>
          </a:xfrm>
          <a:prstGeom prst="rect">
            <a:avLst/>
          </a:prstGeom>
        </p:spPr>
      </p:pic>
      <p:sp>
        <p:nvSpPr>
          <p:cNvPr id="11" name="Rectangle 10"/>
          <p:cNvSpPr/>
          <p:nvPr/>
        </p:nvSpPr>
        <p:spPr>
          <a:xfrm>
            <a:off x="7715251" y="1261582"/>
            <a:ext cx="4305299" cy="20062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Software Project Plan which defines workflow that is to follow.</a:t>
            </a:r>
          </a:p>
          <a:p>
            <a:pPr algn="ctr"/>
            <a:r>
              <a:rPr lang="en-US" sz="2400" dirty="0"/>
              <a:t>It describes technical task, risks, resources, product to be produced &amp; work schedule</a:t>
            </a:r>
          </a:p>
        </p:txBody>
      </p:sp>
      <p:sp>
        <p:nvSpPr>
          <p:cNvPr id="12" name="Rectangle 11"/>
          <p:cNvSpPr/>
          <p:nvPr/>
        </p:nvSpPr>
        <p:spPr>
          <a:xfrm>
            <a:off x="228600" y="3825896"/>
            <a:ext cx="2207783" cy="15498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TextBox 12"/>
          <p:cNvSpPr txBox="1"/>
          <p:nvPr/>
        </p:nvSpPr>
        <p:spPr>
          <a:xfrm>
            <a:off x="228600" y="3364231"/>
            <a:ext cx="2207783"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b="1" dirty="0"/>
              <a:t>Modeling</a:t>
            </a:r>
          </a:p>
        </p:txBody>
      </p:sp>
      <p:pic>
        <p:nvPicPr>
          <p:cNvPr id="14" name="Picture 13"/>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1480" y="4064693"/>
            <a:ext cx="1091503" cy="1091503"/>
          </a:xfrm>
          <a:prstGeom prst="rect">
            <a:avLst/>
          </a:prstGeom>
        </p:spPr>
      </p:pic>
      <p:sp>
        <p:nvSpPr>
          <p:cNvPr id="15" name="Rectangle 14"/>
          <p:cNvSpPr/>
          <p:nvPr/>
        </p:nvSpPr>
        <p:spPr>
          <a:xfrm>
            <a:off x="2436383" y="3368353"/>
            <a:ext cx="3316717" cy="20062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Creating models to understand requirements and shows design of software to achieve requirements</a:t>
            </a:r>
          </a:p>
        </p:txBody>
      </p:sp>
      <p:sp>
        <p:nvSpPr>
          <p:cNvPr id="16" name="Rectangle 15"/>
          <p:cNvSpPr/>
          <p:nvPr/>
        </p:nvSpPr>
        <p:spPr>
          <a:xfrm>
            <a:off x="5886450" y="3817142"/>
            <a:ext cx="1828801" cy="15487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p:cNvSpPr txBox="1"/>
          <p:nvPr/>
        </p:nvSpPr>
        <p:spPr>
          <a:xfrm>
            <a:off x="5891187" y="3355477"/>
            <a:ext cx="1824064"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b="1" dirty="0"/>
              <a:t>Construction</a:t>
            </a:r>
          </a:p>
        </p:txBody>
      </p:sp>
      <p:pic>
        <p:nvPicPr>
          <p:cNvPr id="18" name="Picture 17"/>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254750" y="3994014"/>
            <a:ext cx="1148921" cy="1148921"/>
          </a:xfrm>
          <a:prstGeom prst="rect">
            <a:avLst/>
          </a:prstGeom>
        </p:spPr>
      </p:pic>
      <p:sp>
        <p:nvSpPr>
          <p:cNvPr id="19" name="Rectangle 18"/>
          <p:cNvSpPr/>
          <p:nvPr/>
        </p:nvSpPr>
        <p:spPr>
          <a:xfrm>
            <a:off x="7715252" y="3359145"/>
            <a:ext cx="4305298" cy="20062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Code Generation</a:t>
            </a:r>
          </a:p>
          <a:p>
            <a:pPr algn="ctr"/>
            <a:r>
              <a:rPr lang="en-US" sz="2400" dirty="0"/>
              <a:t>(manual or automated)</a:t>
            </a:r>
          </a:p>
          <a:p>
            <a:pPr algn="ctr"/>
            <a:r>
              <a:rPr lang="en-US" sz="2400" dirty="0"/>
              <a:t>&amp;</a:t>
            </a:r>
          </a:p>
          <a:p>
            <a:pPr algn="ctr"/>
            <a:r>
              <a:rPr lang="en-US" sz="2400" dirty="0"/>
              <a:t>Testing</a:t>
            </a:r>
          </a:p>
          <a:p>
            <a:pPr algn="ctr"/>
            <a:r>
              <a:rPr lang="en-US" sz="2400" dirty="0"/>
              <a:t>(to uncover errors in the code)</a:t>
            </a:r>
          </a:p>
        </p:txBody>
      </p:sp>
      <p:sp>
        <p:nvSpPr>
          <p:cNvPr id="20" name="Rectangle 19"/>
          <p:cNvSpPr/>
          <p:nvPr/>
        </p:nvSpPr>
        <p:spPr>
          <a:xfrm>
            <a:off x="1902983" y="5458763"/>
            <a:ext cx="1602217" cy="10690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1" name="Picture 20"/>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053735" y="5523274"/>
            <a:ext cx="1300711" cy="940010"/>
          </a:xfrm>
          <a:prstGeom prst="rect">
            <a:avLst/>
          </a:prstGeom>
        </p:spPr>
      </p:pic>
      <p:sp>
        <p:nvSpPr>
          <p:cNvPr id="22" name="Rectangle 21"/>
          <p:cNvSpPr/>
          <p:nvPr/>
        </p:nvSpPr>
        <p:spPr>
          <a:xfrm>
            <a:off x="228600" y="5458763"/>
            <a:ext cx="1674383" cy="1069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Deployment</a:t>
            </a:r>
          </a:p>
        </p:txBody>
      </p:sp>
      <p:sp>
        <p:nvSpPr>
          <p:cNvPr id="23" name="Rectangle 22"/>
          <p:cNvSpPr/>
          <p:nvPr/>
        </p:nvSpPr>
        <p:spPr>
          <a:xfrm>
            <a:off x="3505200" y="5458763"/>
            <a:ext cx="6571130" cy="106903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r>
              <a:rPr lang="en-US" sz="2400" dirty="0"/>
              <a:t>Deliver Software to Customer</a:t>
            </a:r>
          </a:p>
          <a:p>
            <a:r>
              <a:rPr lang="en-US" sz="2400" dirty="0"/>
              <a:t>Collect feedback from customer based on evaluation</a:t>
            </a:r>
          </a:p>
          <a:p>
            <a:r>
              <a:rPr lang="en-US" sz="2400" dirty="0"/>
              <a:t>Software Support</a:t>
            </a:r>
          </a:p>
        </p:txBody>
      </p:sp>
      <p:sp>
        <p:nvSpPr>
          <p:cNvPr id="3" name="Rectangle 2"/>
          <p:cNvSpPr/>
          <p:nvPr/>
        </p:nvSpPr>
        <p:spPr>
          <a:xfrm>
            <a:off x="174170" y="785674"/>
            <a:ext cx="11904436" cy="384721"/>
          </a:xfrm>
          <a:prstGeom prst="rect">
            <a:avLst/>
          </a:prstGeom>
        </p:spPr>
        <p:txBody>
          <a:bodyPr wrap="square">
            <a:spAutoFit/>
          </a:bodyPr>
          <a:lstStyle/>
          <a:p>
            <a:r>
              <a:rPr lang="en-US" sz="1900" dirty="0"/>
              <a:t>A process framework establishes the foundation for complete software engineering process, it encompasses five activities</a:t>
            </a:r>
          </a:p>
        </p:txBody>
      </p:sp>
    </p:spTree>
    <p:extLst>
      <p:ext uri="{BB962C8B-B14F-4D97-AF65-F5344CB8AC3E}">
        <p14:creationId xmlns:p14="http://schemas.microsoft.com/office/powerpoint/2010/main" val="415268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1" grpId="0" animBg="1"/>
      <p:bldP spid="12" grpId="0" animBg="1"/>
      <p:bldP spid="13" grpId="0" animBg="1"/>
      <p:bldP spid="15" grpId="0" animBg="1"/>
      <p:bldP spid="16" grpId="0" animBg="1"/>
      <p:bldP spid="17" grpId="0" animBg="1"/>
      <p:bldP spid="19" grpId="0" animBg="1"/>
      <p:bldP spid="20" grpId="0" animBg="1"/>
      <p:bldP spid="22"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Umbrella Activities</a:t>
            </a:r>
          </a:p>
        </p:txBody>
      </p:sp>
      <p:sp>
        <p:nvSpPr>
          <p:cNvPr id="4" name="Content Placeholder 2"/>
          <p:cNvSpPr>
            <a:spLocks noGrp="1"/>
          </p:cNvSpPr>
          <p:nvPr>
            <p:ph idx="1"/>
          </p:nvPr>
        </p:nvSpPr>
        <p:spPr>
          <a:xfrm>
            <a:off x="118480" y="876280"/>
            <a:ext cx="8433849" cy="1030768"/>
          </a:xfrm>
        </p:spPr>
        <p:txBody>
          <a:bodyPr>
            <a:normAutofit lnSpcReduction="10000"/>
          </a:bodyPr>
          <a:lstStyle/>
          <a:p>
            <a:r>
              <a:rPr lang="en-US" sz="2400" b="1" dirty="0"/>
              <a:t>Umbrella activities </a:t>
            </a:r>
            <a:r>
              <a:rPr lang="en-US" sz="2400" dirty="0"/>
              <a:t>applied throughout the software project &amp; </a:t>
            </a:r>
            <a:r>
              <a:rPr lang="en-US" sz="2400" b="1" dirty="0"/>
              <a:t>help a software team to manage and </a:t>
            </a:r>
            <a:r>
              <a:rPr lang="en-US" sz="2400" b="1" dirty="0">
                <a:solidFill>
                  <a:srgbClr val="A32D19"/>
                </a:solidFill>
              </a:rPr>
              <a:t>control progress, quality, change &amp; risks</a:t>
            </a:r>
          </a:p>
        </p:txBody>
      </p:sp>
      <p:pic>
        <p:nvPicPr>
          <p:cNvPr id="5" name="Picture 4"/>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t="36818" b="14647"/>
          <a:stretch/>
        </p:blipFill>
        <p:spPr>
          <a:xfrm>
            <a:off x="6610755" y="2819402"/>
            <a:ext cx="5202371" cy="3809999"/>
          </a:xfrm>
          <a:prstGeom prst="rect">
            <a:avLst/>
          </a:prstGeom>
        </p:spPr>
      </p:pic>
      <p:pic>
        <p:nvPicPr>
          <p:cNvPr id="6" name="Picture 5"/>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r="11488" b="66112"/>
          <a:stretch/>
        </p:blipFill>
        <p:spPr>
          <a:xfrm>
            <a:off x="5274342" y="1208816"/>
            <a:ext cx="6934200" cy="1762986"/>
          </a:xfrm>
          <a:prstGeom prst="rect">
            <a:avLst/>
          </a:prstGeom>
        </p:spPr>
      </p:pic>
      <p:sp>
        <p:nvSpPr>
          <p:cNvPr id="7" name="TextBox 6"/>
          <p:cNvSpPr txBox="1"/>
          <p:nvPr/>
        </p:nvSpPr>
        <p:spPr>
          <a:xfrm>
            <a:off x="9762565" y="3559791"/>
            <a:ext cx="2245653" cy="2677656"/>
          </a:xfrm>
          <a:prstGeom prst="rect">
            <a:avLst/>
          </a:prstGeom>
          <a:noFill/>
          <a:ln>
            <a:solidFill>
              <a:schemeClr val="bg1">
                <a:lumMod val="75000"/>
              </a:schemeClr>
            </a:solidFill>
          </a:ln>
        </p:spPr>
        <p:txBody>
          <a:bodyPr wrap="square" rtlCol="0">
            <a:spAutoFit/>
          </a:bodyPr>
          <a:lstStyle/>
          <a:p>
            <a:pPr algn="ctr"/>
            <a:r>
              <a:rPr lang="en-US" sz="2800" dirty="0"/>
              <a:t>It </a:t>
            </a:r>
            <a:r>
              <a:rPr lang="en-US" sz="2800" b="1" dirty="0">
                <a:solidFill>
                  <a:srgbClr val="A32D19"/>
                </a:solidFill>
              </a:rPr>
              <a:t>establish</a:t>
            </a:r>
            <a:r>
              <a:rPr lang="en-US" sz="2800" dirty="0">
                <a:solidFill>
                  <a:srgbClr val="A32D19"/>
                </a:solidFill>
              </a:rPr>
              <a:t> a </a:t>
            </a:r>
            <a:r>
              <a:rPr lang="en-US" sz="2800" b="1" dirty="0">
                <a:solidFill>
                  <a:srgbClr val="A32D19"/>
                </a:solidFill>
              </a:rPr>
              <a:t>skeleton</a:t>
            </a:r>
            <a:r>
              <a:rPr lang="en-US" sz="2800" dirty="0">
                <a:solidFill>
                  <a:srgbClr val="A32D19"/>
                </a:solidFill>
              </a:rPr>
              <a:t> </a:t>
            </a:r>
            <a:r>
              <a:rPr lang="en-US" sz="2800" b="1" dirty="0">
                <a:solidFill>
                  <a:srgbClr val="A32D19"/>
                </a:solidFill>
              </a:rPr>
              <a:t>architecture</a:t>
            </a:r>
            <a:r>
              <a:rPr lang="en-US" sz="2800" dirty="0">
                <a:solidFill>
                  <a:srgbClr val="A32D19"/>
                </a:solidFill>
              </a:rPr>
              <a:t> </a:t>
            </a:r>
            <a:r>
              <a:rPr lang="en-US" sz="2800" dirty="0"/>
              <a:t>for </a:t>
            </a:r>
            <a:r>
              <a:rPr lang="en-US" sz="2800" b="1" dirty="0">
                <a:solidFill>
                  <a:srgbClr val="A32D19"/>
                </a:solidFill>
              </a:rPr>
              <a:t>software engineering work</a:t>
            </a:r>
            <a:r>
              <a:rPr lang="en-US" sz="2800" dirty="0"/>
              <a:t>.</a:t>
            </a:r>
          </a:p>
        </p:txBody>
      </p:sp>
      <p:sp>
        <p:nvSpPr>
          <p:cNvPr id="10" name="Content Placeholder 2"/>
          <p:cNvSpPr txBox="1">
            <a:spLocks/>
          </p:cNvSpPr>
          <p:nvPr/>
        </p:nvSpPr>
        <p:spPr>
          <a:xfrm>
            <a:off x="105863" y="1971315"/>
            <a:ext cx="5128137" cy="1236193"/>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Umbrella activities are those which keep running in the background throughout the software development</a:t>
            </a:r>
          </a:p>
        </p:txBody>
      </p:sp>
      <p:sp>
        <p:nvSpPr>
          <p:cNvPr id="11" name="Rectangle 10"/>
          <p:cNvSpPr/>
          <p:nvPr/>
        </p:nvSpPr>
        <p:spPr>
          <a:xfrm>
            <a:off x="648354" y="3417236"/>
            <a:ext cx="2916195" cy="876300"/>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Software project Tracking &amp; Control</a:t>
            </a:r>
          </a:p>
        </p:txBody>
      </p:sp>
      <p:sp>
        <p:nvSpPr>
          <p:cNvPr id="12" name="Rectangle 11"/>
          <p:cNvSpPr/>
          <p:nvPr/>
        </p:nvSpPr>
        <p:spPr>
          <a:xfrm>
            <a:off x="3658791" y="3417236"/>
            <a:ext cx="2444580" cy="838200"/>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Risk Management</a:t>
            </a:r>
          </a:p>
        </p:txBody>
      </p:sp>
      <p:sp>
        <p:nvSpPr>
          <p:cNvPr id="13" name="Rectangle 12"/>
          <p:cNvSpPr/>
          <p:nvPr/>
        </p:nvSpPr>
        <p:spPr>
          <a:xfrm>
            <a:off x="3658078" y="4373494"/>
            <a:ext cx="2444580" cy="631065"/>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Measurement</a:t>
            </a:r>
          </a:p>
        </p:txBody>
      </p:sp>
      <p:sp>
        <p:nvSpPr>
          <p:cNvPr id="14" name="Rectangle 13"/>
          <p:cNvSpPr/>
          <p:nvPr/>
        </p:nvSpPr>
        <p:spPr>
          <a:xfrm>
            <a:off x="648354" y="4373494"/>
            <a:ext cx="2901780" cy="631065"/>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Technical Reviews</a:t>
            </a:r>
          </a:p>
        </p:txBody>
      </p:sp>
      <p:sp>
        <p:nvSpPr>
          <p:cNvPr id="15" name="Rectangle 14"/>
          <p:cNvSpPr/>
          <p:nvPr/>
        </p:nvSpPr>
        <p:spPr>
          <a:xfrm>
            <a:off x="648354" y="5081294"/>
            <a:ext cx="5435439" cy="623554"/>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Software Configuration Management</a:t>
            </a:r>
          </a:p>
        </p:txBody>
      </p:sp>
      <p:sp>
        <p:nvSpPr>
          <p:cNvPr id="16" name="Rectangle 15"/>
          <p:cNvSpPr/>
          <p:nvPr/>
        </p:nvSpPr>
        <p:spPr>
          <a:xfrm>
            <a:off x="6217989" y="3417236"/>
            <a:ext cx="2444580" cy="876300"/>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Software quality assurance</a:t>
            </a:r>
          </a:p>
        </p:txBody>
      </p:sp>
      <p:sp>
        <p:nvSpPr>
          <p:cNvPr id="17" name="Rectangle 16"/>
          <p:cNvSpPr/>
          <p:nvPr/>
        </p:nvSpPr>
        <p:spPr>
          <a:xfrm>
            <a:off x="6211809" y="4373494"/>
            <a:ext cx="2444580" cy="1331354"/>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t>Reusability Management</a:t>
            </a:r>
          </a:p>
        </p:txBody>
      </p:sp>
      <p:sp>
        <p:nvSpPr>
          <p:cNvPr id="18" name="Rectangle 17"/>
          <p:cNvSpPr/>
          <p:nvPr/>
        </p:nvSpPr>
        <p:spPr>
          <a:xfrm>
            <a:off x="636492" y="5777753"/>
            <a:ext cx="8019897" cy="623554"/>
          </a:xfrm>
          <a:prstGeom prst="rect">
            <a:avLst/>
          </a:prstGeom>
          <a:ln w="127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chemeClr val="dk1"/>
                </a:solidFill>
              </a:rPr>
              <a:t>Work product preparation and production</a:t>
            </a:r>
          </a:p>
        </p:txBody>
      </p:sp>
    </p:spTree>
    <p:extLst>
      <p:ext uri="{BB962C8B-B14F-4D97-AF65-F5344CB8AC3E}">
        <p14:creationId xmlns:p14="http://schemas.microsoft.com/office/powerpoint/2010/main" val="368370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Umbrella Activities Cont.</a:t>
            </a:r>
          </a:p>
        </p:txBody>
      </p:sp>
      <p:sp>
        <p:nvSpPr>
          <p:cNvPr id="6" name="Content Placeholder 2"/>
          <p:cNvSpPr>
            <a:spLocks noGrp="1"/>
          </p:cNvSpPr>
          <p:nvPr>
            <p:ph idx="1"/>
          </p:nvPr>
        </p:nvSpPr>
        <p:spPr/>
        <p:txBody>
          <a:bodyPr>
            <a:normAutofit/>
          </a:bodyPr>
          <a:lstStyle/>
          <a:p>
            <a:pPr>
              <a:lnSpc>
                <a:spcPct val="100000"/>
              </a:lnSpc>
            </a:pPr>
            <a:r>
              <a:rPr lang="en-US" sz="2400" b="1" dirty="0">
                <a:solidFill>
                  <a:srgbClr val="A32D19"/>
                </a:solidFill>
              </a:rPr>
              <a:t>Software project tracking and control:</a:t>
            </a:r>
            <a:r>
              <a:rPr lang="en-US" sz="2400" dirty="0">
                <a:solidFill>
                  <a:srgbClr val="C00000"/>
                </a:solidFill>
              </a:rPr>
              <a:t> </a:t>
            </a:r>
            <a:r>
              <a:rPr lang="en-US" sz="2400" dirty="0"/>
              <a:t>allows the software team to </a:t>
            </a:r>
            <a:r>
              <a:rPr lang="en-US" sz="2400" b="1" dirty="0"/>
              <a:t>assess progress against the project plan </a:t>
            </a:r>
            <a:r>
              <a:rPr lang="en-US" sz="2400" dirty="0"/>
              <a:t>and take any necessary action to maintain the schedule.</a:t>
            </a:r>
          </a:p>
          <a:p>
            <a:pPr>
              <a:lnSpc>
                <a:spcPct val="100000"/>
              </a:lnSpc>
            </a:pPr>
            <a:r>
              <a:rPr lang="en-US" sz="2400" b="1" dirty="0">
                <a:solidFill>
                  <a:srgbClr val="A32D19"/>
                </a:solidFill>
              </a:rPr>
              <a:t>Risk management:</a:t>
            </a:r>
            <a:r>
              <a:rPr lang="en-US" sz="2400" dirty="0">
                <a:solidFill>
                  <a:srgbClr val="A32D19"/>
                </a:solidFill>
              </a:rPr>
              <a:t> </a:t>
            </a:r>
            <a:r>
              <a:rPr lang="en-US" sz="2400" dirty="0"/>
              <a:t>assesses (</a:t>
            </a:r>
            <a:r>
              <a:rPr lang="en-US" sz="2400" b="1" dirty="0"/>
              <a:t>evaluates</a:t>
            </a:r>
            <a:r>
              <a:rPr lang="en-US" sz="2400" dirty="0"/>
              <a:t>) </a:t>
            </a:r>
            <a:r>
              <a:rPr lang="en-US" sz="2400" b="1" dirty="0"/>
              <a:t>risks</a:t>
            </a:r>
            <a:r>
              <a:rPr lang="en-US" sz="2400" dirty="0"/>
              <a:t> that may affect the outcome of the project or the quality of the product.</a:t>
            </a:r>
          </a:p>
          <a:p>
            <a:pPr>
              <a:lnSpc>
                <a:spcPct val="100000"/>
              </a:lnSpc>
            </a:pPr>
            <a:r>
              <a:rPr lang="en-US" sz="2400" b="1" dirty="0">
                <a:solidFill>
                  <a:srgbClr val="A32D19"/>
                </a:solidFill>
              </a:rPr>
              <a:t>Software quality assurance:</a:t>
            </a:r>
            <a:r>
              <a:rPr lang="en-US" sz="2400" b="1" dirty="0"/>
              <a:t> </a:t>
            </a:r>
            <a:r>
              <a:rPr lang="en-US" sz="2400" dirty="0"/>
              <a:t>defines and conducts the activities required to </a:t>
            </a:r>
            <a:r>
              <a:rPr lang="en-US" sz="2400" b="1" dirty="0"/>
              <a:t>ensure software quality</a:t>
            </a:r>
            <a:r>
              <a:rPr lang="en-US" sz="2400" dirty="0"/>
              <a:t>.</a:t>
            </a:r>
          </a:p>
          <a:p>
            <a:pPr>
              <a:lnSpc>
                <a:spcPct val="100000"/>
              </a:lnSpc>
            </a:pPr>
            <a:r>
              <a:rPr lang="en-US" sz="2400" b="1" dirty="0">
                <a:solidFill>
                  <a:srgbClr val="A32D19"/>
                </a:solidFill>
              </a:rPr>
              <a:t>Technical reviews:</a:t>
            </a:r>
            <a:r>
              <a:rPr lang="en-US" sz="2400" dirty="0"/>
              <a:t> </a:t>
            </a:r>
            <a:r>
              <a:rPr lang="en-US" sz="2400" b="1" dirty="0"/>
              <a:t>assesses</a:t>
            </a:r>
            <a:r>
              <a:rPr lang="en-US" sz="2400" dirty="0"/>
              <a:t> software engineering </a:t>
            </a:r>
            <a:r>
              <a:rPr lang="en-US" sz="2400" b="1" dirty="0"/>
              <a:t>work</a:t>
            </a:r>
            <a:r>
              <a:rPr lang="en-US" sz="2400" dirty="0"/>
              <a:t> products in an effort </a:t>
            </a:r>
            <a:r>
              <a:rPr lang="en-US" sz="2400" b="1" dirty="0"/>
              <a:t>to uncover </a:t>
            </a:r>
            <a:r>
              <a:rPr lang="en-US" sz="2400" dirty="0"/>
              <a:t>and remove </a:t>
            </a:r>
            <a:r>
              <a:rPr lang="en-US" sz="2400" b="1" dirty="0"/>
              <a:t>errors</a:t>
            </a:r>
            <a:r>
              <a:rPr lang="en-US" sz="2400" dirty="0"/>
              <a:t> before they are propagated to the next activity.</a:t>
            </a:r>
          </a:p>
          <a:p>
            <a:pPr>
              <a:lnSpc>
                <a:spcPct val="100000"/>
              </a:lnSpc>
            </a:pPr>
            <a:r>
              <a:rPr lang="en-US" sz="2400" b="1" dirty="0">
                <a:solidFill>
                  <a:srgbClr val="A32D19"/>
                </a:solidFill>
              </a:rPr>
              <a:t>Measurement:</a:t>
            </a:r>
            <a:r>
              <a:rPr lang="en-US" sz="2400" dirty="0">
                <a:solidFill>
                  <a:srgbClr val="C00000"/>
                </a:solidFill>
              </a:rPr>
              <a:t> </a:t>
            </a:r>
            <a:r>
              <a:rPr lang="en-US" sz="2400" dirty="0"/>
              <a:t>defines and collects process, project and product measures that assist the team in delivering software that meets stakeholders’ needs.</a:t>
            </a:r>
          </a:p>
          <a:p>
            <a:pPr>
              <a:lnSpc>
                <a:spcPct val="100000"/>
              </a:lnSpc>
            </a:pPr>
            <a:r>
              <a:rPr lang="en-US" sz="2400" b="1" dirty="0">
                <a:solidFill>
                  <a:srgbClr val="A32D19"/>
                </a:solidFill>
              </a:rPr>
              <a:t>Software configuration management:</a:t>
            </a:r>
            <a:r>
              <a:rPr lang="en-US" sz="2400" dirty="0">
                <a:solidFill>
                  <a:srgbClr val="A32D19"/>
                </a:solidFill>
              </a:rPr>
              <a:t> </a:t>
            </a:r>
            <a:r>
              <a:rPr lang="en-US" sz="2400" dirty="0"/>
              <a:t>it manages the effects of change throughout the software process.</a:t>
            </a:r>
          </a:p>
          <a:p>
            <a:pPr>
              <a:lnSpc>
                <a:spcPct val="100000"/>
              </a:lnSpc>
            </a:pPr>
            <a:endParaRPr lang="en-US" sz="2400" dirty="0"/>
          </a:p>
          <a:p>
            <a:pPr>
              <a:lnSpc>
                <a:spcPct val="100000"/>
              </a:lnSpc>
            </a:pPr>
            <a:endParaRPr lang="en-US" sz="2400" dirty="0"/>
          </a:p>
        </p:txBody>
      </p:sp>
    </p:spTree>
    <p:extLst>
      <p:ext uri="{BB962C8B-B14F-4D97-AF65-F5344CB8AC3E}">
        <p14:creationId xmlns:p14="http://schemas.microsoft.com/office/powerpoint/2010/main" val="96002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3E75-295C-78AA-CBA2-9A6939041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120DE-6081-7277-CBF8-CAFC2B75AA2C}"/>
              </a:ext>
            </a:extLst>
          </p:cNvPr>
          <p:cNvSpPr>
            <a:spLocks noGrp="1"/>
          </p:cNvSpPr>
          <p:nvPr>
            <p:ph type="title"/>
          </p:nvPr>
        </p:nvSpPr>
        <p:spPr/>
        <p:txBody>
          <a:bodyPr/>
          <a:lstStyle/>
          <a:p>
            <a:r>
              <a:rPr lang="en-US" dirty="0"/>
              <a:t>What is Software?</a:t>
            </a:r>
          </a:p>
        </p:txBody>
      </p:sp>
      <p:sp>
        <p:nvSpPr>
          <p:cNvPr id="36" name="Content Placeholder 2">
            <a:extLst>
              <a:ext uri="{FF2B5EF4-FFF2-40B4-BE49-F238E27FC236}">
                <a16:creationId xmlns:a16="http://schemas.microsoft.com/office/drawing/2014/main" id="{523C08AC-78DE-CFEA-08DE-B3571FDA6C43}"/>
              </a:ext>
            </a:extLst>
          </p:cNvPr>
          <p:cNvSpPr>
            <a:spLocks noGrp="1"/>
          </p:cNvSpPr>
          <p:nvPr>
            <p:ph idx="4294967295"/>
          </p:nvPr>
        </p:nvSpPr>
        <p:spPr>
          <a:xfrm>
            <a:off x="234042" y="1701792"/>
            <a:ext cx="11783786" cy="1723577"/>
          </a:xfrm>
        </p:spPr>
        <p:txBody>
          <a:bodyPr>
            <a:normAutofit fontScale="85000" lnSpcReduction="10000"/>
          </a:bodyPr>
          <a:lstStyle/>
          <a:p>
            <a:pPr marL="514350" indent="-514350">
              <a:buFont typeface="+mj-lt"/>
              <a:buAutoNum type="arabicParenR"/>
            </a:pPr>
            <a:r>
              <a:rPr lang="en-US" b="1" dirty="0"/>
              <a:t>Computer program</a:t>
            </a:r>
            <a:r>
              <a:rPr lang="en-US" dirty="0"/>
              <a:t> that when executed provide desired features, function &amp; performance</a:t>
            </a:r>
          </a:p>
          <a:p>
            <a:pPr marL="514350" indent="-514350">
              <a:buFont typeface="+mj-lt"/>
              <a:buAutoNum type="arabicParenR"/>
            </a:pPr>
            <a:r>
              <a:rPr lang="en-US" b="1" dirty="0"/>
              <a:t>Data Structure</a:t>
            </a:r>
            <a:r>
              <a:rPr lang="en-US" dirty="0"/>
              <a:t> that enable programs to easily manipulate information</a:t>
            </a:r>
          </a:p>
          <a:p>
            <a:pPr marL="514350" indent="-514350">
              <a:buFont typeface="+mj-lt"/>
              <a:buAutoNum type="arabicParenR"/>
            </a:pPr>
            <a:r>
              <a:rPr lang="en-US" b="1" dirty="0"/>
              <a:t>Descriptive information</a:t>
            </a:r>
            <a:r>
              <a:rPr lang="en-US" dirty="0"/>
              <a:t> in both hard and soft copy that describes the operation and use of programs</a:t>
            </a:r>
          </a:p>
        </p:txBody>
      </p:sp>
      <p:pic>
        <p:nvPicPr>
          <p:cNvPr id="37" name="Picture 36">
            <a:extLst>
              <a:ext uri="{FF2B5EF4-FFF2-40B4-BE49-F238E27FC236}">
                <a16:creationId xmlns:a16="http://schemas.microsoft.com/office/drawing/2014/main" id="{B32DF19A-A4FE-610A-3066-B88B7403D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7837" y="4030240"/>
            <a:ext cx="1219200" cy="1219200"/>
          </a:xfrm>
          <a:prstGeom prst="rect">
            <a:avLst/>
          </a:prstGeom>
        </p:spPr>
      </p:pic>
      <p:pic>
        <p:nvPicPr>
          <p:cNvPr id="38" name="Picture 37">
            <a:extLst>
              <a:ext uri="{FF2B5EF4-FFF2-40B4-BE49-F238E27FC236}">
                <a16:creationId xmlns:a16="http://schemas.microsoft.com/office/drawing/2014/main" id="{E557019A-4A37-326E-4750-8DA4E37ED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4500" y="4048920"/>
            <a:ext cx="1181842" cy="1181842"/>
          </a:xfrm>
          <a:prstGeom prst="rect">
            <a:avLst/>
          </a:prstGeom>
        </p:spPr>
      </p:pic>
      <p:sp>
        <p:nvSpPr>
          <p:cNvPr id="39" name="TextBox 38">
            <a:extLst>
              <a:ext uri="{FF2B5EF4-FFF2-40B4-BE49-F238E27FC236}">
                <a16:creationId xmlns:a16="http://schemas.microsoft.com/office/drawing/2014/main" id="{E266B2F9-A793-B0C1-9714-906A37DC52D9}"/>
              </a:ext>
            </a:extLst>
          </p:cNvPr>
          <p:cNvSpPr txBox="1"/>
          <p:nvPr/>
        </p:nvSpPr>
        <p:spPr>
          <a:xfrm>
            <a:off x="6033954" y="3855010"/>
            <a:ext cx="798617" cy="1569660"/>
          </a:xfrm>
          <a:prstGeom prst="rect">
            <a:avLst/>
          </a:prstGeom>
          <a:noFill/>
        </p:spPr>
        <p:txBody>
          <a:bodyPr wrap="none" rtlCol="0">
            <a:spAutoFit/>
          </a:bodyPr>
          <a:lstStyle/>
          <a:p>
            <a:r>
              <a:rPr lang="en-US" sz="9600" b="1" dirty="0"/>
              <a:t>+</a:t>
            </a:r>
          </a:p>
        </p:txBody>
      </p:sp>
      <p:pic>
        <p:nvPicPr>
          <p:cNvPr id="40" name="Picture 39">
            <a:extLst>
              <a:ext uri="{FF2B5EF4-FFF2-40B4-BE49-F238E27FC236}">
                <a16:creationId xmlns:a16="http://schemas.microsoft.com/office/drawing/2014/main" id="{C682FA9D-FAB1-4B18-7A58-143F92271D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590105" y="4057646"/>
            <a:ext cx="1182583" cy="1182583"/>
          </a:xfrm>
          <a:prstGeom prst="rect">
            <a:avLst/>
          </a:prstGeom>
        </p:spPr>
      </p:pic>
      <p:sp>
        <p:nvSpPr>
          <p:cNvPr id="41" name="TextBox 40">
            <a:extLst>
              <a:ext uri="{FF2B5EF4-FFF2-40B4-BE49-F238E27FC236}">
                <a16:creationId xmlns:a16="http://schemas.microsoft.com/office/drawing/2014/main" id="{A7BA6869-BA64-F0E9-AB07-B78DAE93227F}"/>
              </a:ext>
            </a:extLst>
          </p:cNvPr>
          <p:cNvSpPr txBox="1"/>
          <p:nvPr/>
        </p:nvSpPr>
        <p:spPr>
          <a:xfrm>
            <a:off x="9531194" y="3855010"/>
            <a:ext cx="304800" cy="1569660"/>
          </a:xfrm>
          <a:prstGeom prst="rect">
            <a:avLst/>
          </a:prstGeom>
          <a:noFill/>
        </p:spPr>
        <p:txBody>
          <a:bodyPr wrap="square" rtlCol="0">
            <a:spAutoFit/>
          </a:bodyPr>
          <a:lstStyle/>
          <a:p>
            <a:pPr algn="ctr"/>
            <a:r>
              <a:rPr lang="en-US" sz="9600" b="1" dirty="0"/>
              <a:t>+</a:t>
            </a:r>
          </a:p>
        </p:txBody>
      </p:sp>
      <p:sp>
        <p:nvSpPr>
          <p:cNvPr id="42" name="TextBox 41">
            <a:extLst>
              <a:ext uri="{FF2B5EF4-FFF2-40B4-BE49-F238E27FC236}">
                <a16:creationId xmlns:a16="http://schemas.microsoft.com/office/drawing/2014/main" id="{DBB28A00-5C20-2A80-CD02-0AF292EE1476}"/>
              </a:ext>
            </a:extLst>
          </p:cNvPr>
          <p:cNvSpPr txBox="1"/>
          <p:nvPr/>
        </p:nvSpPr>
        <p:spPr>
          <a:xfrm>
            <a:off x="3935007" y="5345008"/>
            <a:ext cx="1461682" cy="830997"/>
          </a:xfrm>
          <a:prstGeom prst="rect">
            <a:avLst/>
          </a:prstGeom>
          <a:noFill/>
        </p:spPr>
        <p:txBody>
          <a:bodyPr wrap="none" rtlCol="0">
            <a:spAutoFit/>
          </a:bodyPr>
          <a:lstStyle/>
          <a:p>
            <a:pPr algn="ctr"/>
            <a:r>
              <a:rPr lang="en-US" sz="2400" b="1" dirty="0"/>
              <a:t>Computer</a:t>
            </a:r>
          </a:p>
          <a:p>
            <a:pPr algn="ctr"/>
            <a:r>
              <a:rPr lang="en-US" sz="2400" b="1" dirty="0"/>
              <a:t>Program</a:t>
            </a:r>
          </a:p>
        </p:txBody>
      </p:sp>
      <p:sp>
        <p:nvSpPr>
          <p:cNvPr id="43" name="TextBox 42">
            <a:extLst>
              <a:ext uri="{FF2B5EF4-FFF2-40B4-BE49-F238E27FC236}">
                <a16:creationId xmlns:a16="http://schemas.microsoft.com/office/drawing/2014/main" id="{356B0092-D1B9-8132-3F3D-2661D8E8206D}"/>
              </a:ext>
            </a:extLst>
          </p:cNvPr>
          <p:cNvSpPr txBox="1"/>
          <p:nvPr/>
        </p:nvSpPr>
        <p:spPr>
          <a:xfrm>
            <a:off x="7494477" y="5417299"/>
            <a:ext cx="1373838" cy="830997"/>
          </a:xfrm>
          <a:prstGeom prst="rect">
            <a:avLst/>
          </a:prstGeom>
          <a:noFill/>
        </p:spPr>
        <p:txBody>
          <a:bodyPr wrap="none" rtlCol="0">
            <a:spAutoFit/>
          </a:bodyPr>
          <a:lstStyle/>
          <a:p>
            <a:pPr algn="ctr"/>
            <a:r>
              <a:rPr lang="en-US" sz="2400" b="1" dirty="0"/>
              <a:t>Data</a:t>
            </a:r>
          </a:p>
          <a:p>
            <a:pPr algn="ctr"/>
            <a:r>
              <a:rPr lang="en-US" sz="2400" b="1" dirty="0"/>
              <a:t>Structure</a:t>
            </a:r>
          </a:p>
        </p:txBody>
      </p:sp>
      <p:sp>
        <p:nvSpPr>
          <p:cNvPr id="44" name="TextBox 43">
            <a:extLst>
              <a:ext uri="{FF2B5EF4-FFF2-40B4-BE49-F238E27FC236}">
                <a16:creationId xmlns:a16="http://schemas.microsoft.com/office/drawing/2014/main" id="{DB7A743F-C17D-7104-6161-57A83356DC7F}"/>
              </a:ext>
            </a:extLst>
          </p:cNvPr>
          <p:cNvSpPr txBox="1"/>
          <p:nvPr/>
        </p:nvSpPr>
        <p:spPr>
          <a:xfrm>
            <a:off x="10349583" y="5417299"/>
            <a:ext cx="1671676" cy="830997"/>
          </a:xfrm>
          <a:prstGeom prst="rect">
            <a:avLst/>
          </a:prstGeom>
          <a:noFill/>
        </p:spPr>
        <p:txBody>
          <a:bodyPr wrap="none" rtlCol="0">
            <a:spAutoFit/>
          </a:bodyPr>
          <a:lstStyle/>
          <a:p>
            <a:pPr algn="ctr"/>
            <a:r>
              <a:rPr lang="en-US" sz="2400" b="1" dirty="0"/>
              <a:t>Documents</a:t>
            </a:r>
          </a:p>
          <a:p>
            <a:pPr algn="ctr"/>
            <a:r>
              <a:rPr lang="en-US" sz="2400" b="1" dirty="0"/>
              <a:t>Soft &amp; Hard</a:t>
            </a:r>
          </a:p>
        </p:txBody>
      </p:sp>
      <p:sp>
        <p:nvSpPr>
          <p:cNvPr id="12" name="Rectangle 11">
            <a:extLst>
              <a:ext uri="{FF2B5EF4-FFF2-40B4-BE49-F238E27FC236}">
                <a16:creationId xmlns:a16="http://schemas.microsoft.com/office/drawing/2014/main" id="{6F458A21-AECB-EB42-27D1-B7C867C5368C}"/>
              </a:ext>
            </a:extLst>
          </p:cNvPr>
          <p:cNvSpPr/>
          <p:nvPr/>
        </p:nvSpPr>
        <p:spPr>
          <a:xfrm>
            <a:off x="286474" y="1091779"/>
            <a:ext cx="1832611"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Software is</a:t>
            </a:r>
          </a:p>
        </p:txBody>
      </p:sp>
      <p:cxnSp>
        <p:nvCxnSpPr>
          <p:cNvPr id="13" name="Straight Connector 12">
            <a:extLst>
              <a:ext uri="{FF2B5EF4-FFF2-40B4-BE49-F238E27FC236}">
                <a16:creationId xmlns:a16="http://schemas.microsoft.com/office/drawing/2014/main" id="{EAE899A3-A3C6-101A-F094-003FE1793696}"/>
              </a:ext>
            </a:extLst>
          </p:cNvPr>
          <p:cNvCxnSpPr/>
          <p:nvPr/>
        </p:nvCxnSpPr>
        <p:spPr>
          <a:xfrm>
            <a:off x="2107567" y="1553444"/>
            <a:ext cx="7486377" cy="0"/>
          </a:xfrm>
          <a:prstGeom prst="line">
            <a:avLst/>
          </a:prstGeom>
        </p:spPr>
        <p:style>
          <a:lnRef idx="2">
            <a:schemeClr val="accent6"/>
          </a:lnRef>
          <a:fillRef idx="0">
            <a:schemeClr val="accent6"/>
          </a:fillRef>
          <a:effectRef idx="1">
            <a:schemeClr val="accent6"/>
          </a:effectRef>
          <a:fontRef idx="minor">
            <a:schemeClr val="tx1"/>
          </a:fontRef>
        </p:style>
      </p:cxnSp>
      <p:sp>
        <p:nvSpPr>
          <p:cNvPr id="3" name="TextBox 2">
            <a:extLst>
              <a:ext uri="{FF2B5EF4-FFF2-40B4-BE49-F238E27FC236}">
                <a16:creationId xmlns:a16="http://schemas.microsoft.com/office/drawing/2014/main" id="{9EEBE1B9-9722-E5C3-284A-76A27F47E1AD}"/>
              </a:ext>
            </a:extLst>
          </p:cNvPr>
          <p:cNvSpPr txBox="1"/>
          <p:nvPr/>
        </p:nvSpPr>
        <p:spPr>
          <a:xfrm>
            <a:off x="2654455" y="3728836"/>
            <a:ext cx="803425" cy="1569660"/>
          </a:xfrm>
          <a:prstGeom prst="rect">
            <a:avLst/>
          </a:prstGeom>
          <a:noFill/>
        </p:spPr>
        <p:txBody>
          <a:bodyPr wrap="none" rtlCol="0">
            <a:spAutoFit/>
          </a:bodyPr>
          <a:lstStyle/>
          <a:p>
            <a:r>
              <a:rPr lang="en-US" sz="9600" b="1" dirty="0"/>
              <a:t>=</a:t>
            </a:r>
          </a:p>
        </p:txBody>
      </p:sp>
      <p:sp>
        <p:nvSpPr>
          <p:cNvPr id="4" name="TextBox 3">
            <a:extLst>
              <a:ext uri="{FF2B5EF4-FFF2-40B4-BE49-F238E27FC236}">
                <a16:creationId xmlns:a16="http://schemas.microsoft.com/office/drawing/2014/main" id="{661D4855-C209-3BAD-47F7-7E6E8C615CF3}"/>
              </a:ext>
            </a:extLst>
          </p:cNvPr>
          <p:cNvSpPr txBox="1"/>
          <p:nvPr/>
        </p:nvSpPr>
        <p:spPr>
          <a:xfrm>
            <a:off x="721049" y="5424670"/>
            <a:ext cx="1290738" cy="461665"/>
          </a:xfrm>
          <a:prstGeom prst="rect">
            <a:avLst/>
          </a:prstGeom>
          <a:noFill/>
        </p:spPr>
        <p:txBody>
          <a:bodyPr wrap="none" rtlCol="0">
            <a:spAutoFit/>
          </a:bodyPr>
          <a:lstStyle/>
          <a:p>
            <a:r>
              <a:rPr lang="en-US" sz="2400" b="1" dirty="0"/>
              <a:t>Software</a:t>
            </a:r>
          </a:p>
        </p:txBody>
      </p:sp>
      <p:pic>
        <p:nvPicPr>
          <p:cNvPr id="5" name="Picture 4">
            <a:extLst>
              <a:ext uri="{FF2B5EF4-FFF2-40B4-BE49-F238E27FC236}">
                <a16:creationId xmlns:a16="http://schemas.microsoft.com/office/drawing/2014/main" id="{5ACD2AC4-4FE7-F644-AD31-5E01D74587C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6818" y="4045175"/>
            <a:ext cx="1219200" cy="1219200"/>
          </a:xfrm>
          <a:prstGeom prst="rect">
            <a:avLst/>
          </a:prstGeom>
        </p:spPr>
      </p:pic>
    </p:spTree>
    <p:extLst>
      <p:ext uri="{BB962C8B-B14F-4D97-AF65-F5344CB8AC3E}">
        <p14:creationId xmlns:p14="http://schemas.microsoft.com/office/powerpoint/2010/main" val="138436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wipe(left)">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6">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p:bldP spid="44" grpId="0"/>
      <p:bldP spid="12" grpId="0" animBg="1"/>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Umbrella Activities Cont.</a:t>
            </a:r>
          </a:p>
        </p:txBody>
      </p:sp>
      <p:sp>
        <p:nvSpPr>
          <p:cNvPr id="4" name="Content Placeholder 2"/>
          <p:cNvSpPr>
            <a:spLocks noGrp="1"/>
          </p:cNvSpPr>
          <p:nvPr>
            <p:ph idx="1"/>
          </p:nvPr>
        </p:nvSpPr>
        <p:spPr/>
        <p:txBody>
          <a:bodyPr>
            <a:normAutofit/>
          </a:bodyPr>
          <a:lstStyle/>
          <a:p>
            <a:r>
              <a:rPr lang="en-US" sz="2400" b="1" dirty="0">
                <a:solidFill>
                  <a:srgbClr val="A32D19"/>
                </a:solidFill>
              </a:rPr>
              <a:t>Reusability management:</a:t>
            </a:r>
            <a:r>
              <a:rPr lang="en-US" sz="2400" dirty="0">
                <a:solidFill>
                  <a:srgbClr val="A32D19"/>
                </a:solidFill>
              </a:rPr>
              <a:t> </a:t>
            </a:r>
            <a:r>
              <a:rPr lang="en-US" sz="2400" dirty="0"/>
              <a:t>it defines criteria for work product reuse (including software components) and establishes </a:t>
            </a:r>
            <a:r>
              <a:rPr lang="en-US" sz="2400" b="1" dirty="0"/>
              <a:t>mechanisms to achieve reusable components</a:t>
            </a:r>
            <a:r>
              <a:rPr lang="en-US" sz="2400" dirty="0"/>
              <a:t>.</a:t>
            </a:r>
          </a:p>
          <a:p>
            <a:r>
              <a:rPr lang="en-US" sz="2400" b="1" dirty="0">
                <a:solidFill>
                  <a:srgbClr val="A32D19"/>
                </a:solidFill>
              </a:rPr>
              <a:t>Work product preparation and production:</a:t>
            </a:r>
            <a:r>
              <a:rPr lang="en-US" sz="2400" dirty="0">
                <a:solidFill>
                  <a:srgbClr val="A32D19"/>
                </a:solidFill>
              </a:rPr>
              <a:t> </a:t>
            </a:r>
            <a:r>
              <a:rPr lang="en-US" sz="2400" dirty="0"/>
              <a:t>it encompasses (includes) the activities required to create work products such as </a:t>
            </a:r>
            <a:r>
              <a:rPr lang="en-US" sz="2400" b="1" dirty="0"/>
              <a:t>models, documents, logs, forms and lists</a:t>
            </a:r>
            <a:r>
              <a:rPr lang="en-US" sz="2400" dirty="0"/>
              <a:t>.</a:t>
            </a:r>
          </a:p>
          <a:p>
            <a:endParaRPr lang="en-US" sz="2400" dirty="0"/>
          </a:p>
        </p:txBody>
      </p:sp>
    </p:spTree>
    <p:extLst>
      <p:ext uri="{BB962C8B-B14F-4D97-AF65-F5344CB8AC3E}">
        <p14:creationId xmlns:p14="http://schemas.microsoft.com/office/powerpoint/2010/main" val="319113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Myths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9923" y="899244"/>
            <a:ext cx="1526802" cy="152680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21" y="1060637"/>
            <a:ext cx="4533355" cy="272001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Rectangle 6"/>
          <p:cNvSpPr/>
          <p:nvPr/>
        </p:nvSpPr>
        <p:spPr>
          <a:xfrm>
            <a:off x="3176586" y="113411"/>
            <a:ext cx="6883616" cy="461665"/>
          </a:xfrm>
          <a:prstGeom prst="rect">
            <a:avLst/>
          </a:prstGeom>
        </p:spPr>
        <p:txBody>
          <a:bodyPr wrap="none">
            <a:spAutoFit/>
          </a:bodyPr>
          <a:lstStyle/>
          <a:p>
            <a:r>
              <a:rPr lang="en-US" sz="2400" dirty="0"/>
              <a:t>Beliefs about software and the process used to build it.</a:t>
            </a:r>
          </a:p>
        </p:txBody>
      </p:sp>
      <p:sp>
        <p:nvSpPr>
          <p:cNvPr id="9" name="Rounded Rectangular Callout 8"/>
          <p:cNvSpPr/>
          <p:nvPr/>
        </p:nvSpPr>
        <p:spPr>
          <a:xfrm>
            <a:off x="880221" y="4131928"/>
            <a:ext cx="4673414" cy="2215082"/>
          </a:xfrm>
          <a:prstGeom prst="wedgeRoundRectCallout">
            <a:avLst>
              <a:gd name="adj1" fmla="val 10342"/>
              <a:gd name="adj2" fmla="val -7409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t>“</a:t>
            </a:r>
            <a:r>
              <a:rPr lang="en-US" sz="3600" b="1" dirty="0">
                <a:solidFill>
                  <a:srgbClr val="A32D19"/>
                </a:solidFill>
              </a:rPr>
              <a:t>Misleading Attitudes that cause serious problem</a:t>
            </a:r>
            <a:r>
              <a:rPr lang="en-US" sz="3600" dirty="0"/>
              <a:t>” are myths.</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084" y="2854990"/>
            <a:ext cx="1534386" cy="1534386"/>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16522" y="4749223"/>
            <a:ext cx="1534386" cy="1534386"/>
          </a:xfrm>
          <a:prstGeom prst="rect">
            <a:avLst/>
          </a:prstGeom>
        </p:spPr>
      </p:pic>
      <p:sp>
        <p:nvSpPr>
          <p:cNvPr id="19" name="Oval Callout 18"/>
          <p:cNvSpPr/>
          <p:nvPr/>
        </p:nvSpPr>
        <p:spPr>
          <a:xfrm>
            <a:off x="8404412" y="1308261"/>
            <a:ext cx="3636555" cy="1117785"/>
          </a:xfrm>
          <a:prstGeom prst="wedgeEllipseCallout">
            <a:avLst>
              <a:gd name="adj1" fmla="val -71097"/>
              <a:gd name="adj2" fmla="val -662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dk1"/>
                </a:solidFill>
              </a:rPr>
              <a:t>Management Myths</a:t>
            </a:r>
          </a:p>
        </p:txBody>
      </p:sp>
      <p:sp>
        <p:nvSpPr>
          <p:cNvPr id="20" name="Oval Callout 19"/>
          <p:cNvSpPr/>
          <p:nvPr/>
        </p:nvSpPr>
        <p:spPr>
          <a:xfrm>
            <a:off x="8624047" y="3063290"/>
            <a:ext cx="3416920" cy="1117785"/>
          </a:xfrm>
          <a:prstGeom prst="wedgeEllipseCallout">
            <a:avLst>
              <a:gd name="adj1" fmla="val -86839"/>
              <a:gd name="adj2" fmla="val -4944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solidFill>
                  <a:schemeClr val="dk1"/>
                </a:solidFill>
              </a:rPr>
              <a:t>Customer Myths</a:t>
            </a:r>
          </a:p>
        </p:txBody>
      </p:sp>
      <p:sp>
        <p:nvSpPr>
          <p:cNvPr id="21" name="Oval Callout 20"/>
          <p:cNvSpPr/>
          <p:nvPr/>
        </p:nvSpPr>
        <p:spPr>
          <a:xfrm>
            <a:off x="8624047" y="4599895"/>
            <a:ext cx="3416920" cy="1117785"/>
          </a:xfrm>
          <a:prstGeom prst="wedgeEllipseCallout">
            <a:avLst>
              <a:gd name="adj1" fmla="val -83297"/>
              <a:gd name="adj2" fmla="val -3726"/>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400" dirty="0"/>
              <a:t>Practitioner's (Developer) Myths</a:t>
            </a:r>
          </a:p>
        </p:txBody>
      </p:sp>
    </p:spTree>
    <p:extLst>
      <p:ext uri="{BB962C8B-B14F-4D97-AF65-F5344CB8AC3E}">
        <p14:creationId xmlns:p14="http://schemas.microsoft.com/office/powerpoint/2010/main" val="133251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animBg="1"/>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myth - 1 &amp; 2</a:t>
            </a:r>
          </a:p>
        </p:txBody>
      </p:sp>
      <p:sp>
        <p:nvSpPr>
          <p:cNvPr id="6" name="Content Placeholder 2"/>
          <p:cNvSpPr>
            <a:spLocks noGrp="1"/>
          </p:cNvSpPr>
          <p:nvPr>
            <p:ph idx="1"/>
          </p:nvPr>
        </p:nvSpPr>
        <p:spPr>
          <a:xfrm>
            <a:off x="131181" y="2678419"/>
            <a:ext cx="5847300" cy="3789664"/>
          </a:xfrm>
        </p:spPr>
        <p:txBody>
          <a:bodyPr>
            <a:normAutofit/>
          </a:bodyPr>
          <a:lstStyle/>
          <a:p>
            <a:r>
              <a:rPr lang="en-US" sz="2400" dirty="0"/>
              <a:t>Are software </a:t>
            </a:r>
            <a:r>
              <a:rPr lang="en-US" sz="2400" b="1" dirty="0"/>
              <a:t>practitioners aware </a:t>
            </a:r>
            <a:r>
              <a:rPr lang="en-US" sz="2400" dirty="0"/>
              <a:t>of standard’s existence? </a:t>
            </a:r>
          </a:p>
          <a:p>
            <a:r>
              <a:rPr lang="en-US" sz="2400" dirty="0"/>
              <a:t>Does it </a:t>
            </a:r>
            <a:r>
              <a:rPr lang="en-US" sz="2400" b="1" dirty="0"/>
              <a:t>reflect modern software engineering </a:t>
            </a:r>
            <a:r>
              <a:rPr lang="en-US" sz="2400" dirty="0"/>
              <a:t>practice? </a:t>
            </a:r>
          </a:p>
          <a:p>
            <a:r>
              <a:rPr lang="en-US" sz="2400" dirty="0"/>
              <a:t>Is it </a:t>
            </a:r>
            <a:r>
              <a:rPr lang="en-US" sz="2400" b="1" dirty="0"/>
              <a:t>complete</a:t>
            </a:r>
            <a:r>
              <a:rPr lang="en-US" sz="2400" dirty="0"/>
              <a:t>? </a:t>
            </a:r>
          </a:p>
          <a:p>
            <a:r>
              <a:rPr lang="en-US" sz="2400" dirty="0"/>
              <a:t>Is it streamlined to </a:t>
            </a:r>
            <a:r>
              <a:rPr lang="en-US" sz="2400" b="1" dirty="0"/>
              <a:t>improve time to delivery </a:t>
            </a:r>
            <a:r>
              <a:rPr lang="en-US" sz="2400" dirty="0"/>
              <a:t>while </a:t>
            </a:r>
            <a:r>
              <a:rPr lang="en-US" sz="2400" b="1" dirty="0"/>
              <a:t>still maintaining a focus on quality</a:t>
            </a:r>
            <a:r>
              <a:rPr lang="en-US" sz="2400" dirty="0"/>
              <a:t>? </a:t>
            </a:r>
          </a:p>
          <a:p>
            <a:r>
              <a:rPr lang="en-US" sz="2400" dirty="0"/>
              <a:t>In many cases, the answer to all of these questions is "no.“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6967" y="856511"/>
            <a:ext cx="1016022" cy="1016022"/>
          </a:xfrm>
          <a:prstGeom prst="rect">
            <a:avLst/>
          </a:prstGeom>
        </p:spPr>
      </p:pic>
      <p:sp>
        <p:nvSpPr>
          <p:cNvPr id="5" name="Rounded Rectangular Callout 4"/>
          <p:cNvSpPr/>
          <p:nvPr/>
        </p:nvSpPr>
        <p:spPr>
          <a:xfrm>
            <a:off x="161925" y="893713"/>
            <a:ext cx="4847093" cy="1045863"/>
          </a:xfrm>
          <a:prstGeom prst="wedgeRoundRectCallout">
            <a:avLst>
              <a:gd name="adj1" fmla="val 64395"/>
              <a:gd name="adj2" fmla="val -301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We </a:t>
            </a:r>
            <a:r>
              <a:rPr lang="en-US" sz="2400" b="1" dirty="0">
                <a:solidFill>
                  <a:srgbClr val="A32D19"/>
                </a:solidFill>
              </a:rPr>
              <a:t>have standards and procedures </a:t>
            </a:r>
            <a:r>
              <a:rPr lang="en-US" sz="2400" dirty="0"/>
              <a:t>to build a system, which is enough.</a:t>
            </a:r>
          </a:p>
        </p:txBody>
      </p:sp>
      <p:sp>
        <p:nvSpPr>
          <p:cNvPr id="7" name="Rectangle 6"/>
          <p:cNvSpPr/>
          <p:nvPr/>
        </p:nvSpPr>
        <p:spPr>
          <a:xfrm>
            <a:off x="1619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9" name="Straight Connector 8"/>
          <p:cNvCxnSpPr/>
          <p:nvPr/>
        </p:nvCxnSpPr>
        <p:spPr>
          <a:xfrm>
            <a:off x="1257300" y="2611376"/>
            <a:ext cx="4678352" cy="0"/>
          </a:xfrm>
          <a:prstGeom prst="line">
            <a:avLst/>
          </a:prstGeom>
        </p:spPr>
        <p:style>
          <a:lnRef idx="2">
            <a:schemeClr val="accent6"/>
          </a:lnRef>
          <a:fillRef idx="0">
            <a:schemeClr val="accent6"/>
          </a:fillRef>
          <a:effectRef idx="1">
            <a:schemeClr val="accent6"/>
          </a:effectRef>
          <a:fontRef idx="minor">
            <a:schemeClr val="tx1"/>
          </a:fontRef>
        </p:style>
      </p:cxnSp>
      <p:sp>
        <p:nvSpPr>
          <p:cNvPr id="10" name="Rounded Rectangular Callout 9"/>
          <p:cNvSpPr/>
          <p:nvPr/>
        </p:nvSpPr>
        <p:spPr>
          <a:xfrm>
            <a:off x="7387771" y="976073"/>
            <a:ext cx="4613729" cy="963503"/>
          </a:xfrm>
          <a:prstGeom prst="wedgeRoundRectCallout">
            <a:avLst>
              <a:gd name="adj1" fmla="val -65852"/>
              <a:gd name="adj2" fmla="val -42287"/>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We have </a:t>
            </a:r>
            <a:r>
              <a:rPr lang="en-US" sz="2400" b="1" dirty="0">
                <a:solidFill>
                  <a:srgbClr val="A32D19"/>
                </a:solidFill>
              </a:rPr>
              <a:t>the newest computers and development tools</a:t>
            </a:r>
            <a:r>
              <a:rPr lang="en-US" sz="2400" dirty="0"/>
              <a:t>.</a:t>
            </a:r>
          </a:p>
        </p:txBody>
      </p:sp>
      <p:sp>
        <p:nvSpPr>
          <p:cNvPr id="11" name="Content Placeholder 2"/>
          <p:cNvSpPr txBox="1">
            <a:spLocks/>
          </p:cNvSpPr>
          <p:nvPr/>
        </p:nvSpPr>
        <p:spPr>
          <a:xfrm>
            <a:off x="6575311" y="2765940"/>
            <a:ext cx="5426189" cy="22860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a:t>
            </a:r>
            <a:r>
              <a:rPr lang="en-US" b="1" dirty="0"/>
              <a:t>takes much more than the latest model </a:t>
            </a:r>
            <a:r>
              <a:rPr lang="en-US" dirty="0"/>
              <a:t>computers to do high-quality software development. </a:t>
            </a:r>
          </a:p>
          <a:p>
            <a:r>
              <a:rPr lang="en-US" b="1" dirty="0"/>
              <a:t>Computer-aided software engineering (CASE) </a:t>
            </a:r>
            <a:r>
              <a:rPr lang="en-US" dirty="0"/>
              <a:t>tools are more important than hardware.</a:t>
            </a:r>
          </a:p>
        </p:txBody>
      </p:sp>
      <p:sp>
        <p:nvSpPr>
          <p:cNvPr id="12" name="Rectangle 11"/>
          <p:cNvSpPr/>
          <p:nvPr/>
        </p:nvSpPr>
        <p:spPr>
          <a:xfrm>
            <a:off x="109061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13" name="Straight Connector 12"/>
          <p:cNvCxnSpPr/>
          <p:nvPr/>
        </p:nvCxnSpPr>
        <p:spPr>
          <a:xfrm>
            <a:off x="6575311" y="2611595"/>
            <a:ext cx="43231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Straight Connector 18"/>
          <p:cNvCxnSpPr/>
          <p:nvPr/>
        </p:nvCxnSpPr>
        <p:spPr>
          <a:xfrm>
            <a:off x="6240791" y="2149705"/>
            <a:ext cx="29381" cy="4460095"/>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6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22" presetClass="entr" presetSubtype="2"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7" grpId="0" animBg="1"/>
      <p:bldP spid="10" grpId="0" animBg="1"/>
      <p:bldP spid="11" grpId="0"/>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myth - 3 &amp; 4</a:t>
            </a:r>
          </a:p>
        </p:txBody>
      </p:sp>
      <p:sp>
        <p:nvSpPr>
          <p:cNvPr id="6" name="Content Placeholder 2"/>
          <p:cNvSpPr>
            <a:spLocks noGrp="1"/>
          </p:cNvSpPr>
          <p:nvPr>
            <p:ph idx="1"/>
          </p:nvPr>
        </p:nvSpPr>
        <p:spPr>
          <a:xfrm>
            <a:off x="131181" y="2678419"/>
            <a:ext cx="5906060" cy="3789664"/>
          </a:xfrm>
        </p:spPr>
        <p:txBody>
          <a:bodyPr>
            <a:normAutofit/>
          </a:bodyPr>
          <a:lstStyle/>
          <a:p>
            <a:pPr algn="just"/>
            <a:r>
              <a:rPr lang="en-US" sz="2400" dirty="0"/>
              <a:t>Software </a:t>
            </a:r>
            <a:r>
              <a:rPr lang="en-US" sz="2400" b="1" dirty="0"/>
              <a:t>development is not a mechanistic process </a:t>
            </a:r>
            <a:r>
              <a:rPr lang="en-US" sz="2400" dirty="0"/>
              <a:t>like manufacturing. </a:t>
            </a:r>
          </a:p>
          <a:p>
            <a:pPr algn="just"/>
            <a:r>
              <a:rPr lang="en-US" sz="2400" dirty="0"/>
              <a:t>In the words of Fred Brooks : "</a:t>
            </a:r>
            <a:r>
              <a:rPr lang="en-US" sz="2400" b="1" dirty="0"/>
              <a:t>adding people to a late software project makes it later.</a:t>
            </a:r>
            <a:r>
              <a:rPr lang="en-US" sz="2400" dirty="0"/>
              <a:t>" </a:t>
            </a:r>
          </a:p>
          <a:p>
            <a:pPr algn="just"/>
            <a:r>
              <a:rPr lang="en-US" sz="2400" b="1" dirty="0"/>
              <a:t>People</a:t>
            </a:r>
            <a:r>
              <a:rPr lang="en-US" sz="2400" dirty="0"/>
              <a:t> who were </a:t>
            </a:r>
            <a:r>
              <a:rPr lang="en-US" sz="2400" b="1" dirty="0"/>
              <a:t>working</a:t>
            </a:r>
            <a:r>
              <a:rPr lang="en-US" sz="2400" dirty="0"/>
              <a:t> must </a:t>
            </a:r>
            <a:r>
              <a:rPr lang="en-US" sz="2400" b="1" dirty="0"/>
              <a:t>spend time educating </a:t>
            </a:r>
            <a:r>
              <a:rPr lang="en-US" sz="2400" dirty="0"/>
              <a:t>the newcomers.</a:t>
            </a:r>
          </a:p>
          <a:p>
            <a:pPr algn="just"/>
            <a:r>
              <a:rPr lang="en-US" sz="2400" dirty="0"/>
              <a:t>People can be added but only </a:t>
            </a:r>
            <a:r>
              <a:rPr lang="en-US" sz="2400" b="1" dirty="0"/>
              <a:t>in a planned and well-coordinated </a:t>
            </a:r>
            <a:r>
              <a:rPr lang="en-US" sz="2400" dirty="0"/>
              <a:t>manner.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46967" y="856511"/>
            <a:ext cx="1016022" cy="1016022"/>
          </a:xfrm>
          <a:prstGeom prst="rect">
            <a:avLst/>
          </a:prstGeom>
        </p:spPr>
      </p:pic>
      <p:sp>
        <p:nvSpPr>
          <p:cNvPr id="5" name="Rounded Rectangular Callout 4"/>
          <p:cNvSpPr/>
          <p:nvPr/>
        </p:nvSpPr>
        <p:spPr>
          <a:xfrm>
            <a:off x="161925" y="893713"/>
            <a:ext cx="4847093" cy="1045863"/>
          </a:xfrm>
          <a:prstGeom prst="wedgeRoundRectCallout">
            <a:avLst>
              <a:gd name="adj1" fmla="val 64395"/>
              <a:gd name="adj2" fmla="val -301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We </a:t>
            </a:r>
            <a:r>
              <a:rPr lang="en-US" sz="2400" b="1" dirty="0">
                <a:solidFill>
                  <a:srgbClr val="A32D19"/>
                </a:solidFill>
              </a:rPr>
              <a:t>can add more programmers</a:t>
            </a:r>
            <a:r>
              <a:rPr lang="en-US" sz="2400" b="1" dirty="0">
                <a:solidFill>
                  <a:srgbClr val="C00000"/>
                </a:solidFill>
              </a:rPr>
              <a:t> </a:t>
            </a:r>
            <a:r>
              <a:rPr lang="en-US" sz="2400" dirty="0"/>
              <a:t>and can catch up the schedule.</a:t>
            </a:r>
          </a:p>
        </p:txBody>
      </p:sp>
      <p:sp>
        <p:nvSpPr>
          <p:cNvPr id="7" name="Rectangle 6"/>
          <p:cNvSpPr/>
          <p:nvPr/>
        </p:nvSpPr>
        <p:spPr>
          <a:xfrm>
            <a:off x="1619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9" name="Straight Connector 8"/>
          <p:cNvCxnSpPr/>
          <p:nvPr/>
        </p:nvCxnSpPr>
        <p:spPr>
          <a:xfrm>
            <a:off x="1257300" y="2611376"/>
            <a:ext cx="4678352" cy="0"/>
          </a:xfrm>
          <a:prstGeom prst="line">
            <a:avLst/>
          </a:prstGeom>
        </p:spPr>
        <p:style>
          <a:lnRef idx="2">
            <a:schemeClr val="accent6"/>
          </a:lnRef>
          <a:fillRef idx="0">
            <a:schemeClr val="accent6"/>
          </a:fillRef>
          <a:effectRef idx="1">
            <a:schemeClr val="accent6"/>
          </a:effectRef>
          <a:fontRef idx="minor">
            <a:schemeClr val="tx1"/>
          </a:fontRef>
        </p:style>
      </p:cxnSp>
      <p:sp>
        <p:nvSpPr>
          <p:cNvPr id="10" name="Rounded Rectangular Callout 9"/>
          <p:cNvSpPr/>
          <p:nvPr/>
        </p:nvSpPr>
        <p:spPr>
          <a:xfrm>
            <a:off x="7039429" y="856511"/>
            <a:ext cx="4962071" cy="1191596"/>
          </a:xfrm>
          <a:prstGeom prst="wedgeRoundRectCallout">
            <a:avLst>
              <a:gd name="adj1" fmla="val -56700"/>
              <a:gd name="adj2" fmla="val -3647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I </a:t>
            </a:r>
            <a:r>
              <a:rPr lang="en-US" sz="2400" b="1" dirty="0">
                <a:solidFill>
                  <a:srgbClr val="A32D19"/>
                </a:solidFill>
              </a:rPr>
              <a:t>outsourced the development</a:t>
            </a:r>
            <a:r>
              <a:rPr lang="en-US" sz="2400" b="1" dirty="0">
                <a:solidFill>
                  <a:srgbClr val="C00000"/>
                </a:solidFill>
              </a:rPr>
              <a:t> </a:t>
            </a:r>
            <a:r>
              <a:rPr lang="en-US" sz="2400" dirty="0"/>
              <a:t>activity, now I </a:t>
            </a:r>
            <a:r>
              <a:rPr lang="en-US" sz="2400" b="1" dirty="0">
                <a:solidFill>
                  <a:srgbClr val="A32D19"/>
                </a:solidFill>
              </a:rPr>
              <a:t>can</a:t>
            </a:r>
            <a:r>
              <a:rPr lang="en-US" sz="2400" b="1" dirty="0">
                <a:solidFill>
                  <a:srgbClr val="C00000"/>
                </a:solidFill>
              </a:rPr>
              <a:t> </a:t>
            </a:r>
            <a:r>
              <a:rPr lang="en-US" sz="2400" b="1" dirty="0">
                <a:solidFill>
                  <a:srgbClr val="A32D19"/>
                </a:solidFill>
              </a:rPr>
              <a:t>relax</a:t>
            </a:r>
            <a:r>
              <a:rPr lang="en-US" sz="2400" b="1" dirty="0">
                <a:solidFill>
                  <a:srgbClr val="C00000"/>
                </a:solidFill>
              </a:rPr>
              <a:t> </a:t>
            </a:r>
            <a:r>
              <a:rPr lang="en-US" sz="2400" dirty="0"/>
              <a:t>and </a:t>
            </a:r>
            <a:r>
              <a:rPr lang="en-US" sz="2400" b="1" dirty="0">
                <a:solidFill>
                  <a:srgbClr val="A32D19"/>
                </a:solidFill>
              </a:rPr>
              <a:t>can wait</a:t>
            </a:r>
            <a:r>
              <a:rPr lang="en-US" sz="2400" b="1" dirty="0">
                <a:solidFill>
                  <a:srgbClr val="C00000"/>
                </a:solidFill>
              </a:rPr>
              <a:t> </a:t>
            </a:r>
            <a:r>
              <a:rPr lang="en-US" sz="2400" dirty="0"/>
              <a:t>for the </a:t>
            </a:r>
            <a:r>
              <a:rPr lang="en-US" sz="2400" b="1" dirty="0">
                <a:solidFill>
                  <a:srgbClr val="A32D19"/>
                </a:solidFill>
              </a:rPr>
              <a:t>final</a:t>
            </a:r>
            <a:r>
              <a:rPr lang="en-US" sz="2400" dirty="0">
                <a:solidFill>
                  <a:srgbClr val="C00000"/>
                </a:solidFill>
              </a:rPr>
              <a:t> </a:t>
            </a:r>
            <a:r>
              <a:rPr lang="en-US" sz="2400" dirty="0"/>
              <a:t>working </a:t>
            </a:r>
            <a:r>
              <a:rPr lang="en-US" sz="2400" b="1" dirty="0">
                <a:solidFill>
                  <a:srgbClr val="A32D19"/>
                </a:solidFill>
              </a:rPr>
              <a:t>product</a:t>
            </a:r>
            <a:r>
              <a:rPr lang="en-US" sz="2400" dirty="0"/>
              <a:t>.</a:t>
            </a:r>
          </a:p>
        </p:txBody>
      </p:sp>
      <p:sp>
        <p:nvSpPr>
          <p:cNvPr id="11" name="Content Placeholder 2"/>
          <p:cNvSpPr txBox="1">
            <a:spLocks/>
          </p:cNvSpPr>
          <p:nvPr/>
        </p:nvSpPr>
        <p:spPr>
          <a:xfrm>
            <a:off x="6575311" y="2765940"/>
            <a:ext cx="5426189" cy="22860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an </a:t>
            </a:r>
            <a:r>
              <a:rPr lang="en-US" b="1" dirty="0"/>
              <a:t>organization</a:t>
            </a:r>
            <a:r>
              <a:rPr lang="en-US" dirty="0"/>
              <a:t> does </a:t>
            </a:r>
            <a:r>
              <a:rPr lang="en-US" b="1" dirty="0">
                <a:solidFill>
                  <a:srgbClr val="A32D19"/>
                </a:solidFill>
              </a:rPr>
              <a:t>not understand </a:t>
            </a:r>
            <a:r>
              <a:rPr lang="en-US" b="1" dirty="0"/>
              <a:t>how to manage </a:t>
            </a:r>
            <a:r>
              <a:rPr lang="en-US" dirty="0"/>
              <a:t>and </a:t>
            </a:r>
            <a:r>
              <a:rPr lang="en-US" b="1" dirty="0"/>
              <a:t>control</a:t>
            </a:r>
            <a:r>
              <a:rPr lang="en-US" dirty="0"/>
              <a:t> software projects internally, it will invariably struggle when it outsources software projects.</a:t>
            </a:r>
          </a:p>
        </p:txBody>
      </p:sp>
      <p:sp>
        <p:nvSpPr>
          <p:cNvPr id="12" name="Rectangle 11"/>
          <p:cNvSpPr/>
          <p:nvPr/>
        </p:nvSpPr>
        <p:spPr>
          <a:xfrm>
            <a:off x="109061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13" name="Straight Connector 12"/>
          <p:cNvCxnSpPr/>
          <p:nvPr/>
        </p:nvCxnSpPr>
        <p:spPr>
          <a:xfrm>
            <a:off x="6575311" y="2611595"/>
            <a:ext cx="43231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Straight Connector 18"/>
          <p:cNvCxnSpPr>
            <a:cxnSpLocks/>
          </p:cNvCxnSpPr>
          <p:nvPr/>
        </p:nvCxnSpPr>
        <p:spPr>
          <a:xfrm flipH="1">
            <a:off x="6254978" y="2104886"/>
            <a:ext cx="7226" cy="450210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05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22" presetClass="entr" presetSubtype="2"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righ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7" grpId="0" animBg="1"/>
      <p:bldP spid="10" grpId="0" animBg="1"/>
      <p:bldP spid="11" grpId="0"/>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myth - 1 &amp; 2</a:t>
            </a:r>
          </a:p>
        </p:txBody>
      </p:sp>
      <p:sp>
        <p:nvSpPr>
          <p:cNvPr id="6" name="Content Placeholder 2"/>
          <p:cNvSpPr>
            <a:spLocks noGrp="1"/>
          </p:cNvSpPr>
          <p:nvPr>
            <p:ph idx="1"/>
          </p:nvPr>
        </p:nvSpPr>
        <p:spPr>
          <a:xfrm>
            <a:off x="131181" y="2765720"/>
            <a:ext cx="5804472" cy="3702363"/>
          </a:xfrm>
        </p:spPr>
        <p:txBody>
          <a:bodyPr>
            <a:normAutofit/>
          </a:bodyPr>
          <a:lstStyle/>
          <a:p>
            <a:pPr algn="just"/>
            <a:r>
              <a:rPr lang="en-US" sz="2400" dirty="0"/>
              <a:t>Comprehensive (</a:t>
            </a:r>
            <a:r>
              <a:rPr lang="en-US" sz="2400" b="1" dirty="0"/>
              <a:t>detailed</a:t>
            </a:r>
            <a:r>
              <a:rPr lang="en-US" sz="2400" dirty="0"/>
              <a:t>) </a:t>
            </a:r>
            <a:r>
              <a:rPr lang="en-US" sz="2400" b="1" dirty="0"/>
              <a:t>statements</a:t>
            </a:r>
            <a:r>
              <a:rPr lang="en-US" sz="2400" dirty="0"/>
              <a:t> of requirements is not always possible, an </a:t>
            </a:r>
            <a:r>
              <a:rPr lang="en-US" sz="2400" b="1" dirty="0"/>
              <a:t>ambiguous</a:t>
            </a:r>
            <a:r>
              <a:rPr lang="en-US" sz="2400" dirty="0"/>
              <a:t> (unclear) “</a:t>
            </a:r>
            <a:r>
              <a:rPr lang="en-US" sz="2400" b="1" dirty="0"/>
              <a:t>statement of objectives</a:t>
            </a:r>
            <a:r>
              <a:rPr lang="en-US" sz="2400" dirty="0"/>
              <a:t>” can lead to disaster. 	</a:t>
            </a:r>
          </a:p>
          <a:p>
            <a:pPr algn="just"/>
            <a:r>
              <a:rPr lang="en-US" sz="2400" dirty="0"/>
              <a:t>Unambiguous (clear) requirements can be gathered only through effective and continuous communication between customer and developer. </a:t>
            </a:r>
          </a:p>
        </p:txBody>
      </p:sp>
      <p:sp>
        <p:nvSpPr>
          <p:cNvPr id="5" name="Rounded Rectangular Callout 4"/>
          <p:cNvSpPr/>
          <p:nvPr/>
        </p:nvSpPr>
        <p:spPr>
          <a:xfrm>
            <a:off x="161925" y="893713"/>
            <a:ext cx="4847093" cy="1045863"/>
          </a:xfrm>
          <a:prstGeom prst="wedgeRoundRectCallout">
            <a:avLst>
              <a:gd name="adj1" fmla="val 64395"/>
              <a:gd name="adj2" fmla="val -3015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A </a:t>
            </a:r>
            <a:r>
              <a:rPr lang="en-US" sz="2400" b="1" dirty="0">
                <a:solidFill>
                  <a:srgbClr val="A32D19"/>
                </a:solidFill>
              </a:rPr>
              <a:t>general statement of objectives</a:t>
            </a:r>
            <a:r>
              <a:rPr lang="en-US" sz="2400" b="1" dirty="0">
                <a:solidFill>
                  <a:srgbClr val="C00000"/>
                </a:solidFill>
              </a:rPr>
              <a:t> </a:t>
            </a:r>
            <a:r>
              <a:rPr lang="en-US" sz="2400" dirty="0"/>
              <a:t>(requirements) is </a:t>
            </a:r>
            <a:r>
              <a:rPr lang="en-US" sz="2400" b="1" dirty="0">
                <a:solidFill>
                  <a:srgbClr val="A32D19"/>
                </a:solidFill>
              </a:rPr>
              <a:t>sufficient</a:t>
            </a:r>
            <a:r>
              <a:rPr lang="en-US" sz="2400" dirty="0">
                <a:solidFill>
                  <a:srgbClr val="C00000"/>
                </a:solidFill>
              </a:rPr>
              <a:t> </a:t>
            </a:r>
            <a:r>
              <a:rPr lang="en-US" sz="2400" dirty="0"/>
              <a:t>to start a development. </a:t>
            </a:r>
          </a:p>
        </p:txBody>
      </p:sp>
      <p:sp>
        <p:nvSpPr>
          <p:cNvPr id="7" name="Rectangle 6"/>
          <p:cNvSpPr/>
          <p:nvPr/>
        </p:nvSpPr>
        <p:spPr>
          <a:xfrm>
            <a:off x="1619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9" name="Straight Connector 8"/>
          <p:cNvCxnSpPr/>
          <p:nvPr/>
        </p:nvCxnSpPr>
        <p:spPr>
          <a:xfrm>
            <a:off x="1257300" y="2611376"/>
            <a:ext cx="4678352" cy="0"/>
          </a:xfrm>
          <a:prstGeom prst="line">
            <a:avLst/>
          </a:prstGeom>
        </p:spPr>
        <p:style>
          <a:lnRef idx="2">
            <a:schemeClr val="accent6"/>
          </a:lnRef>
          <a:fillRef idx="0">
            <a:schemeClr val="accent6"/>
          </a:fillRef>
          <a:effectRef idx="1">
            <a:schemeClr val="accent6"/>
          </a:effectRef>
          <a:fontRef idx="minor">
            <a:schemeClr val="tx1"/>
          </a:fontRef>
        </p:style>
      </p:cxnSp>
      <p:sp>
        <p:nvSpPr>
          <p:cNvPr id="10" name="Rounded Rectangular Callout 9"/>
          <p:cNvSpPr/>
          <p:nvPr/>
        </p:nvSpPr>
        <p:spPr>
          <a:xfrm>
            <a:off x="7039429" y="856511"/>
            <a:ext cx="4962071" cy="1191596"/>
          </a:xfrm>
          <a:prstGeom prst="wedgeRoundRectCallout">
            <a:avLst>
              <a:gd name="adj1" fmla="val -60035"/>
              <a:gd name="adj2" fmla="val -33305"/>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rgbClr val="A32D19"/>
                </a:solidFill>
              </a:rPr>
              <a:t>Requirement</a:t>
            </a:r>
            <a:r>
              <a:rPr lang="en-US" sz="2400" b="1" dirty="0">
                <a:solidFill>
                  <a:srgbClr val="C00000"/>
                </a:solidFill>
              </a:rPr>
              <a:t> </a:t>
            </a:r>
            <a:r>
              <a:rPr lang="en-US" sz="2400" b="1" dirty="0">
                <a:solidFill>
                  <a:srgbClr val="A32D19"/>
                </a:solidFill>
              </a:rPr>
              <a:t>Changes</a:t>
            </a:r>
            <a:r>
              <a:rPr lang="en-US" sz="2400" dirty="0"/>
              <a:t> can be </a:t>
            </a:r>
            <a:r>
              <a:rPr lang="en-US" sz="2400" b="1" dirty="0">
                <a:solidFill>
                  <a:srgbClr val="A32D19"/>
                </a:solidFill>
              </a:rPr>
              <a:t>easily</a:t>
            </a:r>
            <a:r>
              <a:rPr lang="en-US" sz="2400" dirty="0">
                <a:solidFill>
                  <a:srgbClr val="C00000"/>
                </a:solidFill>
              </a:rPr>
              <a:t> </a:t>
            </a:r>
            <a:r>
              <a:rPr lang="en-US" sz="2400" b="1" dirty="0">
                <a:solidFill>
                  <a:srgbClr val="A32D19"/>
                </a:solidFill>
              </a:rPr>
              <a:t>accommodated</a:t>
            </a:r>
            <a:r>
              <a:rPr lang="en-US" sz="2400" dirty="0">
                <a:solidFill>
                  <a:srgbClr val="C00000"/>
                </a:solidFill>
              </a:rPr>
              <a:t> </a:t>
            </a:r>
            <a:r>
              <a:rPr lang="en-US" sz="2400" dirty="0"/>
              <a:t>because software is very flexible.</a:t>
            </a:r>
          </a:p>
        </p:txBody>
      </p:sp>
      <p:sp>
        <p:nvSpPr>
          <p:cNvPr id="11" name="Content Placeholder 2"/>
          <p:cNvSpPr txBox="1">
            <a:spLocks/>
          </p:cNvSpPr>
          <p:nvPr/>
        </p:nvSpPr>
        <p:spPr>
          <a:xfrm>
            <a:off x="6575311" y="2765940"/>
            <a:ext cx="5426189" cy="22860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true that software </a:t>
            </a:r>
            <a:r>
              <a:rPr lang="en-US" b="1" dirty="0"/>
              <a:t>requirements change</a:t>
            </a:r>
            <a:r>
              <a:rPr lang="en-US" dirty="0"/>
              <a:t>, but the </a:t>
            </a:r>
            <a:r>
              <a:rPr lang="en-US" b="1" dirty="0"/>
              <a:t>impact</a:t>
            </a:r>
            <a:r>
              <a:rPr lang="en-US" dirty="0"/>
              <a:t> of change </a:t>
            </a:r>
            <a:r>
              <a:rPr lang="en-US" b="1" dirty="0"/>
              <a:t>varies with the time</a:t>
            </a:r>
            <a:r>
              <a:rPr lang="en-US" dirty="0"/>
              <a:t> at which it is introduced.</a:t>
            </a:r>
          </a:p>
          <a:p>
            <a:r>
              <a:rPr lang="en-US" dirty="0"/>
              <a:t>When requirements changes are requested early the cost impact is relatively small. </a:t>
            </a:r>
          </a:p>
        </p:txBody>
      </p:sp>
      <p:sp>
        <p:nvSpPr>
          <p:cNvPr id="12" name="Rectangle 11"/>
          <p:cNvSpPr/>
          <p:nvPr/>
        </p:nvSpPr>
        <p:spPr>
          <a:xfrm>
            <a:off x="109061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13" name="Straight Connector 12"/>
          <p:cNvCxnSpPr/>
          <p:nvPr/>
        </p:nvCxnSpPr>
        <p:spPr>
          <a:xfrm>
            <a:off x="6575311" y="2611595"/>
            <a:ext cx="43231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Straight Connector 18"/>
          <p:cNvCxnSpPr>
            <a:cxnSpLocks/>
          </p:cNvCxnSpPr>
          <p:nvPr/>
        </p:nvCxnSpPr>
        <p:spPr>
          <a:xfrm flipH="1">
            <a:off x="6096000" y="2144615"/>
            <a:ext cx="25283" cy="4453409"/>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6629" y="791831"/>
            <a:ext cx="1101713" cy="1101713"/>
          </a:xfrm>
          <a:prstGeom prst="rect">
            <a:avLst/>
          </a:prstGeom>
        </p:spPr>
      </p:pic>
    </p:spTree>
    <p:extLst>
      <p:ext uri="{BB962C8B-B14F-4D97-AF65-F5344CB8AC3E}">
        <p14:creationId xmlns:p14="http://schemas.microsoft.com/office/powerpoint/2010/main" val="276536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22" presetClass="entr" presetSubtype="8"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22" presetClass="entr" presetSubtype="2"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righ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7" grpId="0" animBg="1"/>
      <p:bldP spid="10" grpId="0" animBg="1"/>
      <p:bldP spid="11"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Practitioner's (Developer) myth – 1 &amp; 2</a:t>
            </a:r>
          </a:p>
        </p:txBody>
      </p:sp>
      <p:sp>
        <p:nvSpPr>
          <p:cNvPr id="5" name="Content Placeholder 2"/>
          <p:cNvSpPr>
            <a:spLocks noGrp="1"/>
          </p:cNvSpPr>
          <p:nvPr>
            <p:ph idx="1"/>
          </p:nvPr>
        </p:nvSpPr>
        <p:spPr>
          <a:xfrm>
            <a:off x="131181" y="2689414"/>
            <a:ext cx="5804472" cy="3778669"/>
          </a:xfrm>
        </p:spPr>
        <p:txBody>
          <a:bodyPr>
            <a:normAutofit/>
          </a:bodyPr>
          <a:lstStyle/>
          <a:p>
            <a:pPr algn="just"/>
            <a:r>
              <a:rPr lang="en-US" sz="2400" dirty="0"/>
              <a:t>Experts say "</a:t>
            </a:r>
            <a:r>
              <a:rPr lang="en-US" sz="2400" b="1" dirty="0"/>
              <a:t>the sooner you begin 'writing code', the longer it will take you to get done.</a:t>
            </a:r>
            <a:r>
              <a:rPr lang="en-US" sz="2400" dirty="0"/>
              <a:t>" </a:t>
            </a:r>
          </a:p>
          <a:p>
            <a:pPr algn="just"/>
            <a:r>
              <a:rPr lang="en-US" sz="2400" dirty="0"/>
              <a:t>Industry data indicates that 60 to 80 % effort expended on software will be after it is delivered to the customer for the first time. </a:t>
            </a:r>
          </a:p>
        </p:txBody>
      </p:sp>
      <p:sp>
        <p:nvSpPr>
          <p:cNvPr id="4" name="Rounded Rectangular Callout 3"/>
          <p:cNvSpPr/>
          <p:nvPr/>
        </p:nvSpPr>
        <p:spPr>
          <a:xfrm>
            <a:off x="161925" y="893713"/>
            <a:ext cx="4847093" cy="1045863"/>
          </a:xfrm>
          <a:prstGeom prst="wedgeRoundRectCallout">
            <a:avLst>
              <a:gd name="adj1" fmla="val 67389"/>
              <a:gd name="adj2" fmla="val -1350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rgbClr val="A32D19"/>
                </a:solidFill>
              </a:rPr>
              <a:t>Once</a:t>
            </a:r>
            <a:r>
              <a:rPr lang="en-US" sz="2400" dirty="0">
                <a:solidFill>
                  <a:srgbClr val="C00000"/>
                </a:solidFill>
              </a:rPr>
              <a:t> </a:t>
            </a:r>
            <a:r>
              <a:rPr lang="en-US" sz="2400" dirty="0"/>
              <a:t>we </a:t>
            </a:r>
            <a:r>
              <a:rPr lang="en-US" sz="2400" b="1" dirty="0">
                <a:solidFill>
                  <a:srgbClr val="A32D19"/>
                </a:solidFill>
              </a:rPr>
              <a:t>write</a:t>
            </a:r>
            <a:r>
              <a:rPr lang="en-US" sz="2400" dirty="0"/>
              <a:t> the </a:t>
            </a:r>
            <a:r>
              <a:rPr lang="en-US" sz="2400" b="1" dirty="0">
                <a:solidFill>
                  <a:srgbClr val="A32D19"/>
                </a:solidFill>
              </a:rPr>
              <a:t>program</a:t>
            </a:r>
            <a:r>
              <a:rPr lang="en-US" sz="2400" dirty="0"/>
              <a:t>, our </a:t>
            </a:r>
            <a:r>
              <a:rPr lang="en-US" sz="2400" b="1" dirty="0">
                <a:solidFill>
                  <a:srgbClr val="A32D19"/>
                </a:solidFill>
              </a:rPr>
              <a:t>job</a:t>
            </a:r>
            <a:r>
              <a:rPr lang="en-US" sz="2400" b="1" dirty="0">
                <a:solidFill>
                  <a:srgbClr val="C00000"/>
                </a:solidFill>
              </a:rPr>
              <a:t> </a:t>
            </a:r>
            <a:r>
              <a:rPr lang="en-US" sz="2400" b="1" dirty="0">
                <a:solidFill>
                  <a:srgbClr val="A32D19"/>
                </a:solidFill>
              </a:rPr>
              <a:t>is</a:t>
            </a:r>
            <a:r>
              <a:rPr lang="en-US" sz="2400" b="1" dirty="0">
                <a:solidFill>
                  <a:srgbClr val="C00000"/>
                </a:solidFill>
              </a:rPr>
              <a:t> </a:t>
            </a:r>
            <a:r>
              <a:rPr lang="en-US" sz="2400" b="1" dirty="0">
                <a:solidFill>
                  <a:srgbClr val="A32D19"/>
                </a:solidFill>
              </a:rPr>
              <a:t>done</a:t>
            </a:r>
            <a:r>
              <a:rPr lang="en-US" sz="2400" dirty="0"/>
              <a:t>. </a:t>
            </a:r>
          </a:p>
        </p:txBody>
      </p:sp>
      <p:sp>
        <p:nvSpPr>
          <p:cNvPr id="6" name="Rectangle 5"/>
          <p:cNvSpPr/>
          <p:nvPr/>
        </p:nvSpPr>
        <p:spPr>
          <a:xfrm>
            <a:off x="1619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7" name="Straight Connector 6"/>
          <p:cNvCxnSpPr/>
          <p:nvPr/>
        </p:nvCxnSpPr>
        <p:spPr>
          <a:xfrm>
            <a:off x="1257300" y="2611376"/>
            <a:ext cx="4678352" cy="0"/>
          </a:xfrm>
          <a:prstGeom prst="line">
            <a:avLst/>
          </a:prstGeom>
        </p:spPr>
        <p:style>
          <a:lnRef idx="2">
            <a:schemeClr val="accent6"/>
          </a:lnRef>
          <a:fillRef idx="0">
            <a:schemeClr val="accent6"/>
          </a:fillRef>
          <a:effectRef idx="1">
            <a:schemeClr val="accent6"/>
          </a:effectRef>
          <a:fontRef idx="minor">
            <a:schemeClr val="tx1"/>
          </a:fontRef>
        </p:style>
      </p:cxnSp>
      <p:sp>
        <p:nvSpPr>
          <p:cNvPr id="8" name="Rounded Rectangular Callout 7"/>
          <p:cNvSpPr/>
          <p:nvPr/>
        </p:nvSpPr>
        <p:spPr>
          <a:xfrm>
            <a:off x="7039429" y="893713"/>
            <a:ext cx="4962071" cy="1045863"/>
          </a:xfrm>
          <a:prstGeom prst="wedgeRoundRectCallout">
            <a:avLst>
              <a:gd name="adj1" fmla="val -63135"/>
              <a:gd name="adj2" fmla="val -267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I</a:t>
            </a:r>
            <a:r>
              <a:rPr lang="en-US" sz="2400" b="1" dirty="0">
                <a:solidFill>
                  <a:srgbClr val="C00000"/>
                </a:solidFill>
              </a:rPr>
              <a:t> </a:t>
            </a:r>
            <a:r>
              <a:rPr lang="en-US" sz="2400" b="1" dirty="0">
                <a:solidFill>
                  <a:srgbClr val="A32D19"/>
                </a:solidFill>
              </a:rPr>
              <a:t>can’t</a:t>
            </a:r>
            <a:r>
              <a:rPr lang="en-US" sz="2400" b="1" dirty="0">
                <a:solidFill>
                  <a:srgbClr val="C00000"/>
                </a:solidFill>
              </a:rPr>
              <a:t> </a:t>
            </a:r>
            <a:r>
              <a:rPr lang="en-US" sz="2400" dirty="0"/>
              <a:t>access </a:t>
            </a:r>
            <a:r>
              <a:rPr lang="en-US" sz="2400" b="1" dirty="0">
                <a:solidFill>
                  <a:srgbClr val="A32D19"/>
                </a:solidFill>
              </a:rPr>
              <a:t>quality</a:t>
            </a:r>
            <a:r>
              <a:rPr lang="en-US" sz="2400" dirty="0">
                <a:solidFill>
                  <a:srgbClr val="C00000"/>
                </a:solidFill>
              </a:rPr>
              <a:t> </a:t>
            </a:r>
            <a:r>
              <a:rPr lang="en-US" sz="2400" b="1" dirty="0">
                <a:solidFill>
                  <a:srgbClr val="A32D19"/>
                </a:solidFill>
              </a:rPr>
              <a:t>until</a:t>
            </a:r>
            <a:r>
              <a:rPr lang="en-US" sz="2400" dirty="0">
                <a:solidFill>
                  <a:srgbClr val="C00000"/>
                </a:solidFill>
              </a:rPr>
              <a:t> </a:t>
            </a:r>
            <a:r>
              <a:rPr lang="en-US" sz="2400" dirty="0"/>
              <a:t>it is </a:t>
            </a:r>
            <a:r>
              <a:rPr lang="en-US" sz="2400" b="1" dirty="0">
                <a:solidFill>
                  <a:srgbClr val="A32D19"/>
                </a:solidFill>
              </a:rPr>
              <a:t>running</a:t>
            </a:r>
            <a:r>
              <a:rPr lang="en-US" sz="2400" dirty="0"/>
              <a:t>.</a:t>
            </a:r>
          </a:p>
        </p:txBody>
      </p:sp>
      <p:sp>
        <p:nvSpPr>
          <p:cNvPr id="9" name="Content Placeholder 2"/>
          <p:cNvSpPr txBox="1">
            <a:spLocks/>
          </p:cNvSpPr>
          <p:nvPr/>
        </p:nvSpPr>
        <p:spPr>
          <a:xfrm>
            <a:off x="6575311" y="2765940"/>
            <a:ext cx="5426189" cy="22860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of the most effective software </a:t>
            </a:r>
            <a:r>
              <a:rPr lang="en-US" b="1" dirty="0"/>
              <a:t>quality assurance mechanisms </a:t>
            </a:r>
            <a:r>
              <a:rPr lang="en-US" dirty="0"/>
              <a:t>can be </a:t>
            </a:r>
            <a:r>
              <a:rPr lang="en-US" b="1" dirty="0"/>
              <a:t>applied from</a:t>
            </a:r>
            <a:r>
              <a:rPr lang="en-US" dirty="0"/>
              <a:t> the </a:t>
            </a:r>
            <a:r>
              <a:rPr lang="en-US" b="1" dirty="0"/>
              <a:t>beginning</a:t>
            </a:r>
            <a:r>
              <a:rPr lang="en-US" dirty="0"/>
              <a:t> of a project - </a:t>
            </a:r>
            <a:r>
              <a:rPr lang="en-US" b="1" dirty="0"/>
              <a:t>the technical review</a:t>
            </a:r>
            <a:r>
              <a:rPr lang="en-US" dirty="0"/>
              <a:t>. </a:t>
            </a:r>
          </a:p>
          <a:p>
            <a:r>
              <a:rPr lang="en-US" dirty="0"/>
              <a:t>Software reviews are more effective “quality filter” than testing for finding software defects. </a:t>
            </a:r>
          </a:p>
        </p:txBody>
      </p:sp>
      <p:sp>
        <p:nvSpPr>
          <p:cNvPr id="10" name="Rectangle 9"/>
          <p:cNvSpPr/>
          <p:nvPr/>
        </p:nvSpPr>
        <p:spPr>
          <a:xfrm>
            <a:off x="109061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11" name="Straight Connector 10"/>
          <p:cNvCxnSpPr/>
          <p:nvPr/>
        </p:nvCxnSpPr>
        <p:spPr>
          <a:xfrm>
            <a:off x="6575311" y="2611595"/>
            <a:ext cx="4323100" cy="0"/>
          </a:xfrm>
          <a:prstGeom prst="line">
            <a:avLst/>
          </a:prstGeom>
        </p:spPr>
        <p:style>
          <a:lnRef idx="2">
            <a:schemeClr val="accent6"/>
          </a:lnRef>
          <a:fillRef idx="0">
            <a:schemeClr val="accent6"/>
          </a:fillRef>
          <a:effectRef idx="1">
            <a:schemeClr val="accent6"/>
          </a:effectRef>
          <a:fontRef idx="minor">
            <a:schemeClr val="tx1"/>
          </a:fontRef>
        </p:style>
      </p:cxn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5034" y="863194"/>
            <a:ext cx="1221526" cy="1221526"/>
          </a:xfrm>
          <a:prstGeom prst="rect">
            <a:avLst/>
          </a:prstGeom>
        </p:spPr>
      </p:pic>
      <p:cxnSp>
        <p:nvCxnSpPr>
          <p:cNvPr id="15" name="Straight Connector 14"/>
          <p:cNvCxnSpPr>
            <a:cxnSpLocks/>
          </p:cNvCxnSpPr>
          <p:nvPr/>
        </p:nvCxnSpPr>
        <p:spPr>
          <a:xfrm>
            <a:off x="6160472" y="2143107"/>
            <a:ext cx="0" cy="4490775"/>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43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up)">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22" presetClass="entr" presetSubtype="2"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P spid="6" grpId="0" animBg="1"/>
      <p:bldP spid="8" grpId="0" animBg="1"/>
      <p:bldP spid="9" grpId="0"/>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Practitioner's (Developer) myth – 3 &amp; 4</a:t>
            </a:r>
          </a:p>
        </p:txBody>
      </p:sp>
      <p:sp>
        <p:nvSpPr>
          <p:cNvPr id="5" name="Content Placeholder 2"/>
          <p:cNvSpPr>
            <a:spLocks noGrp="1"/>
          </p:cNvSpPr>
          <p:nvPr>
            <p:ph idx="1"/>
          </p:nvPr>
        </p:nvSpPr>
        <p:spPr>
          <a:xfrm>
            <a:off x="131181" y="2680447"/>
            <a:ext cx="5752422" cy="3787635"/>
          </a:xfrm>
        </p:spPr>
        <p:txBody>
          <a:bodyPr/>
          <a:lstStyle/>
          <a:p>
            <a:r>
              <a:rPr lang="en-US" b="1" dirty="0"/>
              <a:t>A working program </a:t>
            </a:r>
            <a:r>
              <a:rPr lang="en-US" dirty="0"/>
              <a:t>is only one </a:t>
            </a:r>
            <a:r>
              <a:rPr lang="en-US" b="1" dirty="0"/>
              <a:t>part of </a:t>
            </a:r>
            <a:r>
              <a:rPr lang="en-US" dirty="0"/>
              <a:t>a </a:t>
            </a:r>
            <a:r>
              <a:rPr lang="en-US" b="1" dirty="0"/>
              <a:t>software configuration</a:t>
            </a:r>
            <a:r>
              <a:rPr lang="en-US" dirty="0"/>
              <a:t>. </a:t>
            </a:r>
          </a:p>
          <a:p>
            <a:r>
              <a:rPr lang="en-US" dirty="0"/>
              <a:t>A variety of work products (e.g., </a:t>
            </a:r>
            <a:r>
              <a:rPr lang="en-US" b="1" dirty="0"/>
              <a:t>models, documents, plans</a:t>
            </a:r>
            <a:r>
              <a:rPr lang="en-US" dirty="0"/>
              <a:t>) provide a foundation for successful engineering and, more important, guidance for software support. </a:t>
            </a:r>
          </a:p>
        </p:txBody>
      </p:sp>
      <p:sp>
        <p:nvSpPr>
          <p:cNvPr id="4" name="Rounded Rectangular Callout 3"/>
          <p:cNvSpPr/>
          <p:nvPr/>
        </p:nvSpPr>
        <p:spPr>
          <a:xfrm>
            <a:off x="161925" y="893713"/>
            <a:ext cx="4847093" cy="1045863"/>
          </a:xfrm>
          <a:prstGeom prst="wedgeRoundRectCallout">
            <a:avLst>
              <a:gd name="adj1" fmla="val 67389"/>
              <a:gd name="adj2" fmla="val -1350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Working </a:t>
            </a:r>
            <a:r>
              <a:rPr lang="en-US" sz="2400" b="1" dirty="0">
                <a:solidFill>
                  <a:srgbClr val="A32D19"/>
                </a:solidFill>
              </a:rPr>
              <a:t>program</a:t>
            </a:r>
            <a:r>
              <a:rPr lang="en-US" sz="2400" dirty="0">
                <a:solidFill>
                  <a:srgbClr val="C00000"/>
                </a:solidFill>
              </a:rPr>
              <a:t> </a:t>
            </a:r>
            <a:r>
              <a:rPr lang="en-US" sz="2400" dirty="0"/>
              <a:t>is the </a:t>
            </a:r>
            <a:r>
              <a:rPr lang="en-US" sz="2400" b="1" dirty="0">
                <a:solidFill>
                  <a:srgbClr val="A32D19"/>
                </a:solidFill>
              </a:rPr>
              <a:t>only</a:t>
            </a:r>
            <a:r>
              <a:rPr lang="en-US" sz="2400" dirty="0">
                <a:solidFill>
                  <a:srgbClr val="C00000"/>
                </a:solidFill>
              </a:rPr>
              <a:t> </a:t>
            </a:r>
            <a:r>
              <a:rPr lang="en-US" sz="2400" b="1" dirty="0">
                <a:solidFill>
                  <a:srgbClr val="A32D19"/>
                </a:solidFill>
              </a:rPr>
              <a:t>deliverable</a:t>
            </a:r>
            <a:r>
              <a:rPr lang="en-US" sz="2400" dirty="0">
                <a:solidFill>
                  <a:srgbClr val="C00000"/>
                </a:solidFill>
              </a:rPr>
              <a:t> </a:t>
            </a:r>
            <a:r>
              <a:rPr lang="en-US" sz="2400" dirty="0"/>
              <a:t>work </a:t>
            </a:r>
            <a:r>
              <a:rPr lang="en-US" sz="2400" b="1" dirty="0">
                <a:solidFill>
                  <a:srgbClr val="A32D19"/>
                </a:solidFill>
              </a:rPr>
              <a:t>product</a:t>
            </a:r>
            <a:r>
              <a:rPr lang="en-US" sz="2400" dirty="0"/>
              <a:t>.</a:t>
            </a:r>
          </a:p>
        </p:txBody>
      </p:sp>
      <p:sp>
        <p:nvSpPr>
          <p:cNvPr id="6" name="Rectangle 5"/>
          <p:cNvSpPr/>
          <p:nvPr/>
        </p:nvSpPr>
        <p:spPr>
          <a:xfrm>
            <a:off x="1619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7" name="Straight Connector 6"/>
          <p:cNvCxnSpPr/>
          <p:nvPr/>
        </p:nvCxnSpPr>
        <p:spPr>
          <a:xfrm>
            <a:off x="1257300" y="2611376"/>
            <a:ext cx="4678352" cy="0"/>
          </a:xfrm>
          <a:prstGeom prst="line">
            <a:avLst/>
          </a:prstGeom>
        </p:spPr>
        <p:style>
          <a:lnRef idx="2">
            <a:schemeClr val="accent6"/>
          </a:lnRef>
          <a:fillRef idx="0">
            <a:schemeClr val="accent6"/>
          </a:fillRef>
          <a:effectRef idx="1">
            <a:schemeClr val="accent6"/>
          </a:effectRef>
          <a:fontRef idx="minor">
            <a:schemeClr val="tx1"/>
          </a:fontRef>
        </p:style>
      </p:cxnSp>
      <p:sp>
        <p:nvSpPr>
          <p:cNvPr id="8" name="Rounded Rectangular Callout 7"/>
          <p:cNvSpPr/>
          <p:nvPr/>
        </p:nvSpPr>
        <p:spPr>
          <a:xfrm>
            <a:off x="7039429" y="893713"/>
            <a:ext cx="4962071" cy="1045863"/>
          </a:xfrm>
          <a:prstGeom prst="wedgeRoundRectCallout">
            <a:avLst>
              <a:gd name="adj1" fmla="val -63135"/>
              <a:gd name="adj2" fmla="val -267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rgbClr val="A32D19"/>
                </a:solidFill>
              </a:rPr>
              <a:t>Software</a:t>
            </a:r>
            <a:r>
              <a:rPr lang="en-US" sz="2400" b="1" dirty="0">
                <a:solidFill>
                  <a:srgbClr val="C00000"/>
                </a:solidFill>
              </a:rPr>
              <a:t> </a:t>
            </a:r>
            <a:r>
              <a:rPr lang="en-US" sz="2400" b="1" dirty="0">
                <a:solidFill>
                  <a:srgbClr val="A32D19"/>
                </a:solidFill>
              </a:rPr>
              <a:t>engineering</a:t>
            </a:r>
            <a:r>
              <a:rPr lang="en-US" sz="2400" dirty="0"/>
              <a:t> is about </a:t>
            </a:r>
            <a:r>
              <a:rPr lang="en-US" sz="2400" b="1" dirty="0">
                <a:solidFill>
                  <a:srgbClr val="A32D19"/>
                </a:solidFill>
              </a:rPr>
              <a:t>unnecessary</a:t>
            </a:r>
            <a:r>
              <a:rPr lang="en-US" sz="2400" dirty="0">
                <a:solidFill>
                  <a:srgbClr val="C00000"/>
                </a:solidFill>
              </a:rPr>
              <a:t> </a:t>
            </a:r>
            <a:r>
              <a:rPr lang="en-US" sz="2400" dirty="0"/>
              <a:t>documentation.</a:t>
            </a:r>
          </a:p>
        </p:txBody>
      </p:sp>
      <p:sp>
        <p:nvSpPr>
          <p:cNvPr id="9" name="Content Placeholder 2"/>
          <p:cNvSpPr txBox="1">
            <a:spLocks/>
          </p:cNvSpPr>
          <p:nvPr/>
        </p:nvSpPr>
        <p:spPr>
          <a:xfrm>
            <a:off x="6575311" y="2765940"/>
            <a:ext cx="5426189" cy="22860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Software engineering is not about creating documents. It is about </a:t>
            </a:r>
            <a:r>
              <a:rPr lang="en-US" b="1" dirty="0"/>
              <a:t>creating a quality product</a:t>
            </a:r>
            <a:r>
              <a:rPr lang="en-US" dirty="0"/>
              <a:t>. </a:t>
            </a:r>
          </a:p>
          <a:p>
            <a:r>
              <a:rPr lang="en-US" dirty="0"/>
              <a:t>Better quality leads to reduced rework. And reduced rework results in faster delivery times. </a:t>
            </a:r>
          </a:p>
        </p:txBody>
      </p:sp>
      <p:sp>
        <p:nvSpPr>
          <p:cNvPr id="10" name="Rectangle 9"/>
          <p:cNvSpPr/>
          <p:nvPr/>
        </p:nvSpPr>
        <p:spPr>
          <a:xfrm>
            <a:off x="10906126" y="2149711"/>
            <a:ext cx="10953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solidFill>
                  <a:schemeClr val="bg1"/>
                </a:solidFill>
              </a:rPr>
              <a:t>Reality</a:t>
            </a:r>
          </a:p>
        </p:txBody>
      </p:sp>
      <p:cxnSp>
        <p:nvCxnSpPr>
          <p:cNvPr id="11" name="Straight Connector 10"/>
          <p:cNvCxnSpPr/>
          <p:nvPr/>
        </p:nvCxnSpPr>
        <p:spPr>
          <a:xfrm>
            <a:off x="6575311" y="2611595"/>
            <a:ext cx="432310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2" name="Straight Connector 11"/>
          <p:cNvCxnSpPr>
            <a:cxnSpLocks/>
          </p:cNvCxnSpPr>
          <p:nvPr/>
        </p:nvCxnSpPr>
        <p:spPr>
          <a:xfrm flipH="1">
            <a:off x="6096000" y="2107247"/>
            <a:ext cx="25283" cy="447284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5034" y="863194"/>
            <a:ext cx="1221526" cy="1221526"/>
          </a:xfrm>
          <a:prstGeom prst="rect">
            <a:avLst/>
          </a:prstGeom>
        </p:spPr>
      </p:pic>
    </p:spTree>
    <p:extLst>
      <p:ext uri="{BB962C8B-B14F-4D97-AF65-F5344CB8AC3E}">
        <p14:creationId xmlns:p14="http://schemas.microsoft.com/office/powerpoint/2010/main" val="381740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par>
                                <p:cTn id="12" presetID="22" presetClass="entr" presetSubtype="8"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22" presetClass="entr" presetSubtype="2"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righ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4" grpId="0" animBg="1"/>
      <p:bldP spid="6" grpId="0" animBg="1"/>
      <p:bldP spid="8" grpId="0" animBg="1"/>
      <p:bldP spid="9" grpId="0"/>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Process Models</a:t>
            </a:r>
          </a:p>
        </p:txBody>
      </p:sp>
      <p:sp>
        <p:nvSpPr>
          <p:cNvPr id="4" name="Content Placeholder 2"/>
          <p:cNvSpPr>
            <a:spLocks noGrp="1"/>
          </p:cNvSpPr>
          <p:nvPr>
            <p:ph idx="1"/>
          </p:nvPr>
        </p:nvSpPr>
        <p:spPr>
          <a:xfrm>
            <a:off x="131181" y="877518"/>
            <a:ext cx="6497398" cy="5590565"/>
          </a:xfrm>
        </p:spPr>
        <p:txBody>
          <a:bodyPr>
            <a:noAutofit/>
          </a:bodyPr>
          <a:lstStyle/>
          <a:p>
            <a:pPr algn="just"/>
            <a:r>
              <a:rPr lang="en-US" sz="2400" dirty="0"/>
              <a:t>Also known as </a:t>
            </a:r>
            <a:r>
              <a:rPr lang="en-US" sz="2400" b="1" dirty="0">
                <a:solidFill>
                  <a:srgbClr val="A32D19"/>
                </a:solidFill>
              </a:rPr>
              <a:t>Software development life cycle</a:t>
            </a:r>
            <a:r>
              <a:rPr lang="en-US" sz="2400" b="1" dirty="0">
                <a:solidFill>
                  <a:srgbClr val="C00000"/>
                </a:solidFill>
              </a:rPr>
              <a:t> </a:t>
            </a:r>
            <a:r>
              <a:rPr lang="en-US" sz="2400" b="1" dirty="0">
                <a:solidFill>
                  <a:srgbClr val="A32D19"/>
                </a:solidFill>
              </a:rPr>
              <a:t>(SDLC) </a:t>
            </a:r>
            <a:r>
              <a:rPr lang="en-US" sz="2400" dirty="0"/>
              <a:t>or Application development life cycle Models</a:t>
            </a:r>
          </a:p>
          <a:p>
            <a:pPr algn="just"/>
            <a:r>
              <a:rPr lang="en-US" sz="2400" dirty="0"/>
              <a:t>Process models </a:t>
            </a:r>
            <a:r>
              <a:rPr lang="en-US" sz="2400" b="1" dirty="0">
                <a:solidFill>
                  <a:srgbClr val="A32D19"/>
                </a:solidFill>
              </a:rPr>
              <a:t>prescribe</a:t>
            </a:r>
            <a:r>
              <a:rPr lang="en-US" sz="2400" dirty="0">
                <a:solidFill>
                  <a:srgbClr val="C00000"/>
                </a:solidFill>
              </a:rPr>
              <a:t> </a:t>
            </a:r>
            <a:r>
              <a:rPr lang="en-US" sz="2400" dirty="0"/>
              <a:t>a distinct set of </a:t>
            </a:r>
            <a:r>
              <a:rPr lang="en-US" sz="2400" b="1" dirty="0">
                <a:solidFill>
                  <a:srgbClr val="A32D19"/>
                </a:solidFill>
              </a:rPr>
              <a:t>activities, actions, tasks and milestones (deliverables)</a:t>
            </a:r>
            <a:r>
              <a:rPr lang="en-US" sz="2400" dirty="0"/>
              <a:t> required to engineer high quality software.</a:t>
            </a:r>
          </a:p>
          <a:p>
            <a:pPr algn="just"/>
            <a:r>
              <a:rPr lang="en-US" sz="2400" dirty="0"/>
              <a:t>Process </a:t>
            </a:r>
            <a:r>
              <a:rPr lang="en-US" sz="2400" b="1" dirty="0">
                <a:solidFill>
                  <a:srgbClr val="A32D19"/>
                </a:solidFill>
              </a:rPr>
              <a:t>models are not perfect, </a:t>
            </a:r>
            <a:r>
              <a:rPr lang="en-US" sz="2400" dirty="0"/>
              <a:t>but </a:t>
            </a:r>
            <a:r>
              <a:rPr lang="en-US" sz="2400" b="1" dirty="0">
                <a:solidFill>
                  <a:srgbClr val="A32D19"/>
                </a:solidFill>
              </a:rPr>
              <a:t>provide a roadmap</a:t>
            </a:r>
            <a:r>
              <a:rPr lang="en-US" sz="2400" dirty="0"/>
              <a:t> for software engineering work.</a:t>
            </a:r>
          </a:p>
          <a:p>
            <a:pPr algn="just"/>
            <a:r>
              <a:rPr lang="en-US" sz="2400" dirty="0"/>
              <a:t>Software models provide </a:t>
            </a:r>
            <a:r>
              <a:rPr lang="en-US" sz="2400" b="1" dirty="0">
                <a:solidFill>
                  <a:srgbClr val="A32D19"/>
                </a:solidFill>
              </a:rPr>
              <a:t>stability</a:t>
            </a:r>
            <a:r>
              <a:rPr lang="en-US" sz="2400" dirty="0"/>
              <a:t>, </a:t>
            </a:r>
            <a:r>
              <a:rPr lang="en-US" sz="2400" b="1" dirty="0">
                <a:solidFill>
                  <a:srgbClr val="A32D19"/>
                </a:solidFill>
              </a:rPr>
              <a:t>control</a:t>
            </a:r>
            <a:r>
              <a:rPr lang="en-US" sz="2400" dirty="0"/>
              <a:t> and </a:t>
            </a:r>
            <a:r>
              <a:rPr lang="en-US" sz="2400" b="1" dirty="0">
                <a:solidFill>
                  <a:srgbClr val="A32D19"/>
                </a:solidFill>
              </a:rPr>
              <a:t>organization</a:t>
            </a:r>
            <a:r>
              <a:rPr lang="en-US" sz="2400" dirty="0"/>
              <a:t> to a process that, if not managed can easily get out of control.</a:t>
            </a:r>
          </a:p>
          <a:p>
            <a:pPr algn="just"/>
            <a:r>
              <a:rPr lang="en-US" sz="2400" dirty="0"/>
              <a:t>Software process models are adapted (adjusted) to </a:t>
            </a:r>
            <a:r>
              <a:rPr lang="en-US" sz="2400" b="1" dirty="0"/>
              <a:t>meet the needs of software engineers and managers for a specific project</a:t>
            </a:r>
            <a:r>
              <a:rPr lang="en-US" sz="2400" dirty="0"/>
              <a:t>.</a:t>
            </a:r>
          </a:p>
        </p:txBody>
      </p:sp>
      <p:sp>
        <p:nvSpPr>
          <p:cNvPr id="5" name="Oval 4"/>
          <p:cNvSpPr/>
          <p:nvPr/>
        </p:nvSpPr>
        <p:spPr>
          <a:xfrm>
            <a:off x="7619221" y="1495205"/>
            <a:ext cx="3936013" cy="3936014"/>
          </a:xfrm>
          <a:prstGeom prst="ellipse">
            <a:avLst/>
          </a:prstGeom>
          <a:noFill/>
          <a:ln w="190500">
            <a:solidFill>
              <a:schemeClr val="bg2">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758593" y="992583"/>
            <a:ext cx="1469362" cy="14693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TextBox 6"/>
          <p:cNvSpPr txBox="1"/>
          <p:nvPr/>
        </p:nvSpPr>
        <p:spPr>
          <a:xfrm>
            <a:off x="8739342" y="1529021"/>
            <a:ext cx="1553630" cy="353943"/>
          </a:xfrm>
          <a:prstGeom prst="rect">
            <a:avLst/>
          </a:prstGeom>
          <a:noFill/>
        </p:spPr>
        <p:txBody>
          <a:bodyPr wrap="none" rtlCol="0">
            <a:spAutoFit/>
          </a:bodyPr>
          <a:lstStyle/>
          <a:p>
            <a:r>
              <a:rPr lang="en-IN" sz="1700" b="1" dirty="0">
                <a:solidFill>
                  <a:schemeClr val="bg1"/>
                </a:solidFill>
              </a:rPr>
              <a:t>Communication</a:t>
            </a:r>
            <a:endParaRPr lang="en-US" sz="1700" b="1" dirty="0">
              <a:solidFill>
                <a:schemeClr val="bg1"/>
              </a:solidFill>
            </a:endParaRPr>
          </a:p>
        </p:txBody>
      </p:sp>
      <p:sp>
        <p:nvSpPr>
          <p:cNvPr id="8" name="Oval 7"/>
          <p:cNvSpPr/>
          <p:nvPr/>
        </p:nvSpPr>
        <p:spPr>
          <a:xfrm>
            <a:off x="10623020" y="2166482"/>
            <a:ext cx="1469362" cy="14693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9" name="TextBox 8"/>
          <p:cNvSpPr txBox="1"/>
          <p:nvPr/>
        </p:nvSpPr>
        <p:spPr>
          <a:xfrm>
            <a:off x="10899232" y="2702919"/>
            <a:ext cx="918366" cy="334691"/>
          </a:xfrm>
          <a:prstGeom prst="rect">
            <a:avLst/>
          </a:prstGeom>
          <a:noFill/>
        </p:spPr>
        <p:txBody>
          <a:bodyPr wrap="none" rtlCol="0">
            <a:spAutoFit/>
          </a:bodyPr>
          <a:lstStyle/>
          <a:p>
            <a:pPr algn="ctr"/>
            <a:r>
              <a:rPr lang="en-IN" b="1" dirty="0">
                <a:solidFill>
                  <a:schemeClr val="bg1"/>
                </a:solidFill>
              </a:rPr>
              <a:t>Planning</a:t>
            </a:r>
            <a:endParaRPr lang="en-US" b="1" dirty="0">
              <a:solidFill>
                <a:schemeClr val="bg1"/>
              </a:solidFill>
            </a:endParaRPr>
          </a:p>
        </p:txBody>
      </p:sp>
      <p:sp>
        <p:nvSpPr>
          <p:cNvPr id="10" name="Oval 9"/>
          <p:cNvSpPr/>
          <p:nvPr/>
        </p:nvSpPr>
        <p:spPr>
          <a:xfrm>
            <a:off x="9982293" y="4326372"/>
            <a:ext cx="1469362" cy="14693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1" name="TextBox 10"/>
          <p:cNvSpPr txBox="1"/>
          <p:nvPr/>
        </p:nvSpPr>
        <p:spPr>
          <a:xfrm>
            <a:off x="10190711" y="4915927"/>
            <a:ext cx="990998" cy="334691"/>
          </a:xfrm>
          <a:prstGeom prst="rect">
            <a:avLst/>
          </a:prstGeom>
          <a:noFill/>
        </p:spPr>
        <p:txBody>
          <a:bodyPr wrap="none" rtlCol="0">
            <a:spAutoFit/>
          </a:bodyPr>
          <a:lstStyle/>
          <a:p>
            <a:r>
              <a:rPr lang="en-IN" b="1" dirty="0" err="1">
                <a:solidFill>
                  <a:schemeClr val="bg1"/>
                </a:solidFill>
              </a:rPr>
              <a:t>Modeling</a:t>
            </a:r>
            <a:endParaRPr lang="en-US" b="1" dirty="0">
              <a:solidFill>
                <a:schemeClr val="bg1"/>
              </a:solidFill>
            </a:endParaRPr>
          </a:p>
        </p:txBody>
      </p:sp>
      <p:sp>
        <p:nvSpPr>
          <p:cNvPr id="12" name="Oval 11"/>
          <p:cNvSpPr/>
          <p:nvPr/>
        </p:nvSpPr>
        <p:spPr>
          <a:xfrm>
            <a:off x="7565443" y="4307121"/>
            <a:ext cx="1469362" cy="14693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3" name="TextBox 12"/>
          <p:cNvSpPr txBox="1"/>
          <p:nvPr/>
        </p:nvSpPr>
        <p:spPr>
          <a:xfrm>
            <a:off x="7652403" y="4843558"/>
            <a:ext cx="1274846" cy="334691"/>
          </a:xfrm>
          <a:prstGeom prst="rect">
            <a:avLst/>
          </a:prstGeom>
          <a:noFill/>
        </p:spPr>
        <p:txBody>
          <a:bodyPr wrap="none" rtlCol="0">
            <a:spAutoFit/>
          </a:bodyPr>
          <a:lstStyle/>
          <a:p>
            <a:r>
              <a:rPr lang="en-IN" b="1" dirty="0">
                <a:solidFill>
                  <a:schemeClr val="bg1"/>
                </a:solidFill>
              </a:rPr>
              <a:t>Construction</a:t>
            </a:r>
            <a:endParaRPr lang="en-US" b="1" dirty="0">
              <a:solidFill>
                <a:schemeClr val="bg1"/>
              </a:solidFill>
            </a:endParaRPr>
          </a:p>
        </p:txBody>
      </p:sp>
      <p:sp>
        <p:nvSpPr>
          <p:cNvPr id="14" name="Oval 13"/>
          <p:cNvSpPr/>
          <p:nvPr/>
        </p:nvSpPr>
        <p:spPr>
          <a:xfrm>
            <a:off x="6943967" y="2166482"/>
            <a:ext cx="1469362" cy="146936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5" name="TextBox 14"/>
          <p:cNvSpPr txBox="1"/>
          <p:nvPr/>
        </p:nvSpPr>
        <p:spPr>
          <a:xfrm>
            <a:off x="7023643" y="2702919"/>
            <a:ext cx="1233359" cy="334691"/>
          </a:xfrm>
          <a:prstGeom prst="rect">
            <a:avLst/>
          </a:prstGeom>
          <a:noFill/>
        </p:spPr>
        <p:txBody>
          <a:bodyPr wrap="none" rtlCol="0">
            <a:spAutoFit/>
          </a:bodyPr>
          <a:lstStyle/>
          <a:p>
            <a:r>
              <a:rPr lang="en-IN" b="1" dirty="0">
                <a:solidFill>
                  <a:schemeClr val="bg1"/>
                </a:solidFill>
              </a:rPr>
              <a:t>Deployment</a:t>
            </a:r>
            <a:endParaRPr lang="en-US" b="1" dirty="0">
              <a:solidFill>
                <a:schemeClr val="bg1"/>
              </a:solidFill>
            </a:endParaRPr>
          </a:p>
        </p:txBody>
      </p:sp>
      <p:sp>
        <p:nvSpPr>
          <p:cNvPr id="16" name="TextBox 15"/>
          <p:cNvSpPr txBox="1"/>
          <p:nvPr/>
        </p:nvSpPr>
        <p:spPr>
          <a:xfrm>
            <a:off x="9012910" y="2530998"/>
            <a:ext cx="1116043" cy="641490"/>
          </a:xfrm>
          <a:prstGeom prst="rect">
            <a:avLst/>
          </a:prstGeom>
          <a:noFill/>
        </p:spPr>
        <p:txBody>
          <a:bodyPr wrap="none" rtlCol="0">
            <a:spAutoFit/>
          </a:bodyPr>
          <a:lstStyle/>
          <a:p>
            <a:pPr algn="ctr"/>
            <a:r>
              <a:rPr lang="en-US" sz="4000" b="1" dirty="0"/>
              <a:t>SDLC</a:t>
            </a:r>
          </a:p>
        </p:txBody>
      </p:sp>
      <p:sp>
        <p:nvSpPr>
          <p:cNvPr id="17" name="TextBox 16"/>
          <p:cNvSpPr txBox="1"/>
          <p:nvPr/>
        </p:nvSpPr>
        <p:spPr>
          <a:xfrm>
            <a:off x="8683314" y="3180149"/>
            <a:ext cx="1732547" cy="1422435"/>
          </a:xfrm>
          <a:prstGeom prst="rect">
            <a:avLst/>
          </a:prstGeom>
          <a:noFill/>
        </p:spPr>
        <p:txBody>
          <a:bodyPr wrap="none" rtlCol="0">
            <a:spAutoFit/>
          </a:bodyPr>
          <a:lstStyle/>
          <a:p>
            <a:pPr algn="ctr"/>
            <a:r>
              <a:rPr lang="en-US" sz="2400" dirty="0"/>
              <a:t>Software</a:t>
            </a:r>
          </a:p>
          <a:p>
            <a:pPr algn="ctr"/>
            <a:r>
              <a:rPr lang="en-US" sz="2400" dirty="0"/>
              <a:t>Development</a:t>
            </a:r>
          </a:p>
          <a:p>
            <a:pPr algn="ctr"/>
            <a:r>
              <a:rPr lang="en-US" sz="2400" dirty="0"/>
              <a:t>Life</a:t>
            </a:r>
          </a:p>
          <a:p>
            <a:pPr algn="ctr"/>
            <a:r>
              <a:rPr lang="en-US" sz="2400" dirty="0"/>
              <a:t>Cycle</a:t>
            </a:r>
          </a:p>
        </p:txBody>
      </p:sp>
      <p:cxnSp>
        <p:nvCxnSpPr>
          <p:cNvPr id="18" name="Straight Connector 17"/>
          <p:cNvCxnSpPr/>
          <p:nvPr/>
        </p:nvCxnSpPr>
        <p:spPr>
          <a:xfrm>
            <a:off x="8954554" y="3172488"/>
            <a:ext cx="1236157" cy="0"/>
          </a:xfrm>
          <a:prstGeom prst="line">
            <a:avLst/>
          </a:prstGeom>
        </p:spPr>
        <p:style>
          <a:lnRef idx="3">
            <a:schemeClr val="dk1"/>
          </a:lnRef>
          <a:fillRef idx="0">
            <a:schemeClr val="dk1"/>
          </a:fillRef>
          <a:effectRef idx="2">
            <a:schemeClr val="dk1"/>
          </a:effectRef>
          <a:fontRef idx="minor">
            <a:schemeClr val="tx1"/>
          </a:fontRef>
        </p:style>
      </p:cxnSp>
      <p:sp>
        <p:nvSpPr>
          <p:cNvPr id="20" name="Rectangle 19"/>
          <p:cNvSpPr/>
          <p:nvPr/>
        </p:nvSpPr>
        <p:spPr>
          <a:xfrm>
            <a:off x="6384029" y="295893"/>
            <a:ext cx="5751896" cy="369332"/>
          </a:xfrm>
          <a:prstGeom prst="rect">
            <a:avLst/>
          </a:prstGeom>
        </p:spPr>
        <p:txBody>
          <a:bodyPr wrap="none">
            <a:spAutoFit/>
          </a:bodyPr>
          <a:lstStyle/>
          <a:p>
            <a:r>
              <a:rPr lang="en-US" dirty="0"/>
              <a:t>The </a:t>
            </a:r>
            <a:r>
              <a:rPr lang="en-US" b="1" dirty="0"/>
              <a:t>process model </a:t>
            </a:r>
            <a:r>
              <a:rPr lang="en-US" dirty="0"/>
              <a:t>is the abstract representation of process.</a:t>
            </a:r>
          </a:p>
        </p:txBody>
      </p:sp>
      <p:sp>
        <p:nvSpPr>
          <p:cNvPr id="21" name="Rectangle 20"/>
          <p:cNvSpPr/>
          <p:nvPr/>
        </p:nvSpPr>
        <p:spPr>
          <a:xfrm>
            <a:off x="10930032" y="986230"/>
            <a:ext cx="1288841" cy="830997"/>
          </a:xfrm>
          <a:prstGeom prst="rect">
            <a:avLst/>
          </a:prstGeom>
        </p:spPr>
        <p:txBody>
          <a:bodyPr wrap="square">
            <a:spAutoFit/>
          </a:bodyPr>
          <a:lstStyle/>
          <a:p>
            <a:pPr algn="ctr"/>
            <a:r>
              <a:rPr lang="en-US" sz="2400" b="1" dirty="0"/>
              <a:t>SDLC Phases</a:t>
            </a:r>
          </a:p>
        </p:txBody>
      </p:sp>
      <p:cxnSp>
        <p:nvCxnSpPr>
          <p:cNvPr id="22" name="Straight Connector 21"/>
          <p:cNvCxnSpPr/>
          <p:nvPr/>
        </p:nvCxnSpPr>
        <p:spPr>
          <a:xfrm>
            <a:off x="6774089" y="711201"/>
            <a:ext cx="68771" cy="58928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59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p:bldP spid="10" grpId="0" animBg="1"/>
      <p:bldP spid="11" grpId="0"/>
      <p:bldP spid="12" grpId="0" animBg="1"/>
      <p:bldP spid="13" grpId="0"/>
      <p:bldP spid="14" grpId="0" animBg="1"/>
      <p:bldP spid="15" grpId="0"/>
      <p:bldP spid="16" grpId="0"/>
      <p:bldP spid="17"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Process Models</a:t>
            </a:r>
          </a:p>
        </p:txBody>
      </p:sp>
      <p:sp>
        <p:nvSpPr>
          <p:cNvPr id="3" name="Content Placeholder 2"/>
          <p:cNvSpPr>
            <a:spLocks noGrp="1"/>
          </p:cNvSpPr>
          <p:nvPr>
            <p:ph idx="1"/>
          </p:nvPr>
        </p:nvSpPr>
        <p:spPr>
          <a:xfrm>
            <a:off x="6227181" y="1434355"/>
            <a:ext cx="5833640" cy="2913528"/>
          </a:xfrm>
        </p:spPr>
        <p:txBody>
          <a:bodyPr>
            <a:normAutofit/>
          </a:bodyPr>
          <a:lstStyle/>
          <a:p>
            <a:r>
              <a:rPr lang="en-US" sz="2400" dirty="0"/>
              <a:t>Waterfall Model (Linear Sequential Model)</a:t>
            </a:r>
          </a:p>
          <a:p>
            <a:r>
              <a:rPr lang="en-US" sz="2400" dirty="0"/>
              <a:t>Incremental Process Model</a:t>
            </a:r>
          </a:p>
          <a:p>
            <a:r>
              <a:rPr lang="en-US" sz="2400" dirty="0"/>
              <a:t>Prototyping Model</a:t>
            </a:r>
          </a:p>
          <a:p>
            <a:r>
              <a:rPr lang="en-US" sz="2400" dirty="0"/>
              <a:t>The Spiral Model</a:t>
            </a:r>
          </a:p>
          <a:p>
            <a:r>
              <a:rPr lang="en-US" sz="2400" dirty="0"/>
              <a:t>Rapid Application Development Model</a:t>
            </a:r>
          </a:p>
          <a:p>
            <a:r>
              <a:rPr lang="en-US" sz="2400" dirty="0"/>
              <a:t>Agile Model</a:t>
            </a:r>
          </a:p>
          <a:p>
            <a:endParaRPr lang="en-US" sz="2400" dirty="0"/>
          </a:p>
        </p:txBody>
      </p:sp>
      <p:sp>
        <p:nvSpPr>
          <p:cNvPr id="6" name="Content Placeholder 2"/>
          <p:cNvSpPr txBox="1">
            <a:spLocks/>
          </p:cNvSpPr>
          <p:nvPr/>
        </p:nvSpPr>
        <p:spPr>
          <a:xfrm>
            <a:off x="234419" y="809368"/>
            <a:ext cx="5340471" cy="293180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 model is selected based on different parameters</a:t>
            </a:r>
          </a:p>
          <a:p>
            <a:pPr lvl="1"/>
            <a:r>
              <a:rPr lang="en-US" dirty="0"/>
              <a:t>Type of the project &amp; people</a:t>
            </a:r>
          </a:p>
          <a:p>
            <a:pPr lvl="1"/>
            <a:r>
              <a:rPr lang="en-US" dirty="0"/>
              <a:t>Complexity of the project</a:t>
            </a:r>
          </a:p>
          <a:p>
            <a:pPr lvl="1"/>
            <a:r>
              <a:rPr lang="en-US" dirty="0"/>
              <a:t>Size of team</a:t>
            </a:r>
          </a:p>
          <a:p>
            <a:pPr lvl="1"/>
            <a:r>
              <a:rPr lang="en-US" dirty="0"/>
              <a:t>Expertise of people in team</a:t>
            </a:r>
          </a:p>
          <a:p>
            <a:pPr lvl="1"/>
            <a:r>
              <a:rPr lang="en-US" dirty="0"/>
              <a:t>Working environment of team</a:t>
            </a:r>
          </a:p>
          <a:p>
            <a:pPr lvl="1"/>
            <a:r>
              <a:rPr lang="en-US" dirty="0"/>
              <a:t>Software delivery deadline</a:t>
            </a:r>
          </a:p>
          <a:p>
            <a:pPr lvl="1"/>
            <a:endParaRPr lang="en-US" dirty="0"/>
          </a:p>
        </p:txBody>
      </p:sp>
      <p:sp>
        <p:nvSpPr>
          <p:cNvPr id="7" name="Rectangle 6"/>
          <p:cNvSpPr/>
          <p:nvPr/>
        </p:nvSpPr>
        <p:spPr>
          <a:xfrm>
            <a:off x="6227181" y="881615"/>
            <a:ext cx="2179400"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Process Models</a:t>
            </a:r>
          </a:p>
        </p:txBody>
      </p:sp>
      <p:cxnSp>
        <p:nvCxnSpPr>
          <p:cNvPr id="8" name="Straight Connector 7"/>
          <p:cNvCxnSpPr/>
          <p:nvPr/>
        </p:nvCxnSpPr>
        <p:spPr>
          <a:xfrm>
            <a:off x="7322555" y="1343280"/>
            <a:ext cx="4678352"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 name="Straight Connector 8"/>
          <p:cNvCxnSpPr/>
          <p:nvPr/>
        </p:nvCxnSpPr>
        <p:spPr>
          <a:xfrm>
            <a:off x="5732202" y="711201"/>
            <a:ext cx="68771" cy="589280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6051" r="28537"/>
          <a:stretch/>
        </p:blipFill>
        <p:spPr>
          <a:xfrm>
            <a:off x="1426457" y="3839343"/>
            <a:ext cx="2741203" cy="2719951"/>
          </a:xfrm>
          <a:prstGeom prst="rect">
            <a:avLst/>
          </a:prstGeom>
        </p:spPr>
      </p:pic>
    </p:spTree>
    <p:extLst>
      <p:ext uri="{BB962C8B-B14F-4D97-AF65-F5344CB8AC3E}">
        <p14:creationId xmlns:p14="http://schemas.microsoft.com/office/powerpoint/2010/main" val="269114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22" presetClass="entr" presetSubtype="8"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ree Waterfalls Waterfall photo and picture">
            <a:extLst>
              <a:ext uri="{FF2B5EF4-FFF2-40B4-BE49-F238E27FC236}">
                <a16:creationId xmlns:a16="http://schemas.microsoft.com/office/drawing/2014/main" id="{A3011C68-0CB1-9EE4-B7FF-68FA130AC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921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F8E6-8ED3-7646-4506-28550F108665}"/>
              </a:ext>
            </a:extLst>
          </p:cNvPr>
          <p:cNvSpPr>
            <a:spLocks noGrp="1"/>
          </p:cNvSpPr>
          <p:nvPr>
            <p:ph type="title"/>
          </p:nvPr>
        </p:nvSpPr>
        <p:spPr/>
        <p:txBody>
          <a:bodyPr/>
          <a:lstStyle/>
          <a:p>
            <a:r>
              <a:rPr lang="en-IN" dirty="0"/>
              <a:t>What is </a:t>
            </a:r>
            <a:r>
              <a:rPr lang="en-US" dirty="0"/>
              <a:t>Engineering</a:t>
            </a:r>
            <a:r>
              <a:rPr lang="en-IN" dirty="0"/>
              <a:t>?</a:t>
            </a:r>
          </a:p>
        </p:txBody>
      </p:sp>
      <p:sp>
        <p:nvSpPr>
          <p:cNvPr id="3" name="Content Placeholder 2">
            <a:extLst>
              <a:ext uri="{FF2B5EF4-FFF2-40B4-BE49-F238E27FC236}">
                <a16:creationId xmlns:a16="http://schemas.microsoft.com/office/drawing/2014/main" id="{67847FAC-662A-4AD7-1151-B177F12AB4D8}"/>
              </a:ext>
            </a:extLst>
          </p:cNvPr>
          <p:cNvSpPr>
            <a:spLocks noGrp="1"/>
          </p:cNvSpPr>
          <p:nvPr>
            <p:ph idx="1"/>
          </p:nvPr>
        </p:nvSpPr>
        <p:spPr>
          <a:xfrm>
            <a:off x="131180" y="877519"/>
            <a:ext cx="7056004" cy="3900670"/>
          </a:xfrm>
        </p:spPr>
        <p:txBody>
          <a:bodyPr/>
          <a:lstStyle/>
          <a:p>
            <a:r>
              <a:rPr lang="en-US" dirty="0"/>
              <a:t>Engineering is the </a:t>
            </a:r>
            <a:r>
              <a:rPr lang="en-US" b="1" dirty="0">
                <a:solidFill>
                  <a:srgbClr val="A32D19"/>
                </a:solidFill>
              </a:rPr>
              <a:t>designing</a:t>
            </a:r>
            <a:r>
              <a:rPr lang="en-US" dirty="0"/>
              <a:t>, </a:t>
            </a:r>
            <a:r>
              <a:rPr lang="en-US" b="1" dirty="0">
                <a:solidFill>
                  <a:srgbClr val="A32D19"/>
                </a:solidFill>
              </a:rPr>
              <a:t>testing</a:t>
            </a:r>
            <a:r>
              <a:rPr lang="en-US" dirty="0"/>
              <a:t> and </a:t>
            </a:r>
            <a:r>
              <a:rPr lang="en-US" b="1" dirty="0">
                <a:solidFill>
                  <a:srgbClr val="A32D19"/>
                </a:solidFill>
              </a:rPr>
              <a:t>building</a:t>
            </a:r>
            <a:r>
              <a:rPr lang="en-US" dirty="0"/>
              <a:t> of </a:t>
            </a:r>
            <a:r>
              <a:rPr lang="en-US" b="1" dirty="0"/>
              <a:t>machines</a:t>
            </a:r>
            <a:r>
              <a:rPr lang="en-US" dirty="0"/>
              <a:t>, </a:t>
            </a:r>
            <a:r>
              <a:rPr lang="en-US" b="1" dirty="0"/>
              <a:t>structures</a:t>
            </a:r>
            <a:r>
              <a:rPr lang="en-US" dirty="0"/>
              <a:t> and </a:t>
            </a:r>
            <a:r>
              <a:rPr lang="en-US" b="1" dirty="0"/>
              <a:t>processes</a:t>
            </a:r>
            <a:r>
              <a:rPr lang="en-US" dirty="0"/>
              <a:t> using </a:t>
            </a:r>
            <a:r>
              <a:rPr lang="en-US" b="1" dirty="0">
                <a:solidFill>
                  <a:srgbClr val="A32D19"/>
                </a:solidFill>
              </a:rPr>
              <a:t>math and science</a:t>
            </a:r>
            <a:r>
              <a:rPr lang="en-US" dirty="0"/>
              <a:t>.</a:t>
            </a:r>
          </a:p>
          <a:p>
            <a:r>
              <a:rPr lang="en-US" dirty="0"/>
              <a:t>Engineering is the </a:t>
            </a:r>
            <a:r>
              <a:rPr lang="en-US" b="1" dirty="0">
                <a:solidFill>
                  <a:srgbClr val="A32D19"/>
                </a:solidFill>
              </a:rPr>
              <a:t>application of scientific principles</a:t>
            </a:r>
            <a:r>
              <a:rPr lang="en-US" dirty="0"/>
              <a:t>, mathematics, and technology to design, build, and maintain structures, machines, systems, and processes that </a:t>
            </a:r>
            <a:r>
              <a:rPr lang="en-US" b="1" dirty="0">
                <a:solidFill>
                  <a:srgbClr val="A32D19"/>
                </a:solidFill>
              </a:rPr>
              <a:t>solve real-world problems</a:t>
            </a:r>
            <a:r>
              <a:rPr lang="en-US" dirty="0"/>
              <a:t>. </a:t>
            </a:r>
          </a:p>
          <a:p>
            <a:r>
              <a:rPr lang="en-US" dirty="0"/>
              <a:t>It involves </a:t>
            </a:r>
            <a:r>
              <a:rPr lang="en-US" b="1" dirty="0">
                <a:solidFill>
                  <a:srgbClr val="A32D19"/>
                </a:solidFill>
              </a:rPr>
              <a:t>creativity</a:t>
            </a:r>
            <a:r>
              <a:rPr lang="en-US" dirty="0">
                <a:solidFill>
                  <a:srgbClr val="A32D19"/>
                </a:solidFill>
              </a:rPr>
              <a:t>, </a:t>
            </a:r>
            <a:r>
              <a:rPr lang="en-US" b="1" dirty="0">
                <a:solidFill>
                  <a:srgbClr val="A32D19"/>
                </a:solidFill>
              </a:rPr>
              <a:t>innovation</a:t>
            </a:r>
            <a:r>
              <a:rPr lang="en-US" dirty="0"/>
              <a:t>, and </a:t>
            </a:r>
            <a:r>
              <a:rPr lang="en-US" b="1" dirty="0">
                <a:solidFill>
                  <a:srgbClr val="A32D19"/>
                </a:solidFill>
              </a:rPr>
              <a:t>problem-solving skills</a:t>
            </a:r>
            <a:r>
              <a:rPr lang="en-US" dirty="0">
                <a:solidFill>
                  <a:srgbClr val="A32D19"/>
                </a:solidFill>
              </a:rPr>
              <a:t> </a:t>
            </a:r>
            <a:r>
              <a:rPr lang="en-US" dirty="0"/>
              <a:t>to </a:t>
            </a:r>
            <a:r>
              <a:rPr lang="en-US" b="1" dirty="0"/>
              <a:t>create</a:t>
            </a:r>
            <a:r>
              <a:rPr lang="en-US" dirty="0"/>
              <a:t> </a:t>
            </a:r>
            <a:r>
              <a:rPr lang="en-US" b="1" dirty="0"/>
              <a:t>solutions</a:t>
            </a:r>
            <a:r>
              <a:rPr lang="en-US" dirty="0"/>
              <a:t> that are </a:t>
            </a:r>
            <a:r>
              <a:rPr lang="en-US" b="1" dirty="0">
                <a:solidFill>
                  <a:srgbClr val="A32D19"/>
                </a:solidFill>
              </a:rPr>
              <a:t>practical</a:t>
            </a:r>
            <a:r>
              <a:rPr lang="en-US" dirty="0"/>
              <a:t>, </a:t>
            </a:r>
            <a:r>
              <a:rPr lang="en-US" b="1" dirty="0">
                <a:solidFill>
                  <a:srgbClr val="A32D19"/>
                </a:solidFill>
              </a:rPr>
              <a:t>efficient</a:t>
            </a:r>
            <a:r>
              <a:rPr lang="en-US" dirty="0"/>
              <a:t>, and </a:t>
            </a:r>
            <a:r>
              <a:rPr lang="en-US" b="1" dirty="0">
                <a:solidFill>
                  <a:srgbClr val="A32D19"/>
                </a:solidFill>
              </a:rPr>
              <a:t>safe</a:t>
            </a:r>
            <a:r>
              <a:rPr lang="en-US" dirty="0"/>
              <a:t>.</a:t>
            </a:r>
            <a:endParaRPr lang="en-IN" dirty="0"/>
          </a:p>
        </p:txBody>
      </p:sp>
      <p:pic>
        <p:nvPicPr>
          <p:cNvPr id="7" name="Picture 6">
            <a:extLst>
              <a:ext uri="{FF2B5EF4-FFF2-40B4-BE49-F238E27FC236}">
                <a16:creationId xmlns:a16="http://schemas.microsoft.com/office/drawing/2014/main" id="{F2B618EF-318E-F0F9-AB12-3DBCD6310F7B}"/>
              </a:ext>
            </a:extLst>
          </p:cNvPr>
          <p:cNvPicPr>
            <a:picLocks noChangeAspect="1"/>
          </p:cNvPicPr>
          <p:nvPr/>
        </p:nvPicPr>
        <p:blipFill>
          <a:blip r:embed="rId2"/>
          <a:srcRect t="974"/>
          <a:stretch/>
        </p:blipFill>
        <p:spPr>
          <a:xfrm>
            <a:off x="7360024" y="713718"/>
            <a:ext cx="4831976" cy="5904336"/>
          </a:xfrm>
          <a:prstGeom prst="rect">
            <a:avLst/>
          </a:prstGeom>
        </p:spPr>
      </p:pic>
      <p:pic>
        <p:nvPicPr>
          <p:cNvPr id="9" name="Picture 8">
            <a:extLst>
              <a:ext uri="{FF2B5EF4-FFF2-40B4-BE49-F238E27FC236}">
                <a16:creationId xmlns:a16="http://schemas.microsoft.com/office/drawing/2014/main" id="{E03854DF-7158-3ECE-2658-AD88E55C3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57" y="5498084"/>
            <a:ext cx="900000" cy="900000"/>
          </a:xfrm>
          <a:prstGeom prst="rect">
            <a:avLst/>
          </a:prstGeom>
        </p:spPr>
      </p:pic>
      <p:pic>
        <p:nvPicPr>
          <p:cNvPr id="11" name="Picture 10">
            <a:extLst>
              <a:ext uri="{FF2B5EF4-FFF2-40B4-BE49-F238E27FC236}">
                <a16:creationId xmlns:a16="http://schemas.microsoft.com/office/drawing/2014/main" id="{76DBAAA7-D22E-BDCB-76D8-783E6BE776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3237" y="5498083"/>
            <a:ext cx="900000" cy="900000"/>
          </a:xfrm>
          <a:prstGeom prst="rect">
            <a:avLst/>
          </a:prstGeom>
        </p:spPr>
      </p:pic>
      <p:pic>
        <p:nvPicPr>
          <p:cNvPr id="13" name="Picture 12">
            <a:extLst>
              <a:ext uri="{FF2B5EF4-FFF2-40B4-BE49-F238E27FC236}">
                <a16:creationId xmlns:a16="http://schemas.microsoft.com/office/drawing/2014/main" id="{00103AA2-56FB-C775-F597-867AEDC8C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717" y="5498083"/>
            <a:ext cx="900000" cy="900000"/>
          </a:xfrm>
          <a:prstGeom prst="rect">
            <a:avLst/>
          </a:prstGeom>
        </p:spPr>
      </p:pic>
      <p:pic>
        <p:nvPicPr>
          <p:cNvPr id="15" name="Picture 14">
            <a:extLst>
              <a:ext uri="{FF2B5EF4-FFF2-40B4-BE49-F238E27FC236}">
                <a16:creationId xmlns:a16="http://schemas.microsoft.com/office/drawing/2014/main" id="{A57B6EAB-A8EA-46D5-B5D6-572256A212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2197" y="5498083"/>
            <a:ext cx="900000" cy="900000"/>
          </a:xfrm>
          <a:prstGeom prst="rect">
            <a:avLst/>
          </a:prstGeom>
        </p:spPr>
      </p:pic>
    </p:spTree>
    <p:extLst>
      <p:ext uri="{BB962C8B-B14F-4D97-AF65-F5344CB8AC3E}">
        <p14:creationId xmlns:p14="http://schemas.microsoft.com/office/powerpoint/2010/main" val="7054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Waterfall Model</a:t>
            </a:r>
          </a:p>
        </p:txBody>
      </p:sp>
      <p:graphicFrame>
        <p:nvGraphicFramePr>
          <p:cNvPr id="4" name="Content Placeholder 3"/>
          <p:cNvGraphicFramePr>
            <a:graphicFrameLocks noGrp="1"/>
          </p:cNvGraphicFramePr>
          <p:nvPr>
            <p:ph idx="4294967295"/>
          </p:nvPr>
        </p:nvGraphicFramePr>
        <p:xfrm>
          <a:off x="204787" y="926817"/>
          <a:ext cx="11773853" cy="4311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7467600" y="273085"/>
            <a:ext cx="4724400" cy="400110"/>
          </a:xfrm>
          <a:prstGeom prst="rect">
            <a:avLst/>
          </a:prstGeom>
        </p:spPr>
        <p:txBody>
          <a:bodyPr wrap="square">
            <a:spAutoFit/>
          </a:bodyPr>
          <a:lstStyle/>
          <a:p>
            <a:r>
              <a:rPr lang="en-US" sz="2000" b="1" dirty="0">
                <a:solidFill>
                  <a:schemeClr val="accent6"/>
                </a:solidFill>
              </a:rPr>
              <a:t>Classic life cycle</a:t>
            </a:r>
            <a:r>
              <a:rPr lang="en-US" sz="2000" b="1" dirty="0">
                <a:solidFill>
                  <a:schemeClr val="accent2"/>
                </a:solidFill>
              </a:rPr>
              <a:t> </a:t>
            </a:r>
            <a:r>
              <a:rPr lang="en-US" sz="2000" dirty="0"/>
              <a:t>or </a:t>
            </a:r>
            <a:r>
              <a:rPr lang="en-US" sz="2000" b="1" dirty="0">
                <a:solidFill>
                  <a:schemeClr val="accent6"/>
                </a:solidFill>
              </a:rPr>
              <a:t>linear sequential model</a:t>
            </a:r>
            <a:endParaRPr lang="en-US" sz="2000" dirty="0"/>
          </a:p>
        </p:txBody>
      </p:sp>
      <p:sp>
        <p:nvSpPr>
          <p:cNvPr id="6" name="Rectangle 5"/>
          <p:cNvSpPr/>
          <p:nvPr/>
        </p:nvSpPr>
        <p:spPr>
          <a:xfrm>
            <a:off x="204786" y="5446871"/>
            <a:ext cx="11773853" cy="954107"/>
          </a:xfrm>
          <a:prstGeom prst="rect">
            <a:avLst/>
          </a:prstGeom>
        </p:spPr>
        <p:txBody>
          <a:bodyPr wrap="square">
            <a:spAutoFit/>
          </a:bodyPr>
          <a:lstStyle/>
          <a:p>
            <a:pPr algn="ctr"/>
            <a:r>
              <a:rPr lang="en-US" sz="2800" dirty="0"/>
              <a:t>When </a:t>
            </a:r>
            <a:r>
              <a:rPr lang="en-US" sz="2800" b="1" dirty="0">
                <a:solidFill>
                  <a:srgbClr val="A32D19"/>
                </a:solidFill>
              </a:rPr>
              <a:t>requirements</a:t>
            </a:r>
            <a:r>
              <a:rPr lang="en-US" sz="2800" dirty="0">
                <a:solidFill>
                  <a:schemeClr val="accent2"/>
                </a:solidFill>
              </a:rPr>
              <a:t> </a:t>
            </a:r>
            <a:r>
              <a:rPr lang="en-US" sz="2800" dirty="0"/>
              <a:t>for a problems are </a:t>
            </a:r>
            <a:r>
              <a:rPr lang="en-US" sz="2800" b="1" dirty="0">
                <a:solidFill>
                  <a:srgbClr val="A32D19"/>
                </a:solidFill>
              </a:rPr>
              <a:t>well understood </a:t>
            </a:r>
            <a:r>
              <a:rPr lang="en-US" sz="2800" dirty="0"/>
              <a:t>then this model is used in which </a:t>
            </a:r>
            <a:r>
              <a:rPr lang="en-US" sz="2800" b="1" dirty="0">
                <a:solidFill>
                  <a:srgbClr val="A32D19"/>
                </a:solidFill>
              </a:rPr>
              <a:t>work flow </a:t>
            </a:r>
            <a:r>
              <a:rPr lang="en-US" sz="2800" dirty="0"/>
              <a:t>from communication to deployment is </a:t>
            </a:r>
            <a:r>
              <a:rPr lang="en-US" sz="2800" b="1" dirty="0">
                <a:solidFill>
                  <a:srgbClr val="A32D19"/>
                </a:solidFill>
              </a:rPr>
              <a:t>linear</a:t>
            </a:r>
          </a:p>
        </p:txBody>
      </p:sp>
      <p:cxnSp>
        <p:nvCxnSpPr>
          <p:cNvPr id="7" name="Straight Connector 6"/>
          <p:cNvCxnSpPr/>
          <p:nvPr/>
        </p:nvCxnSpPr>
        <p:spPr>
          <a:xfrm>
            <a:off x="204787" y="5339736"/>
            <a:ext cx="11773853" cy="0"/>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101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Waterfall Model</a:t>
            </a:r>
          </a:p>
        </p:txBody>
      </p:sp>
      <p:sp>
        <p:nvSpPr>
          <p:cNvPr id="3" name="Content Placeholder 2"/>
          <p:cNvSpPr>
            <a:spLocks noGrp="1"/>
          </p:cNvSpPr>
          <p:nvPr>
            <p:ph idx="1"/>
          </p:nvPr>
        </p:nvSpPr>
        <p:spPr>
          <a:xfrm>
            <a:off x="131180" y="877518"/>
            <a:ext cx="11929641" cy="1247117"/>
          </a:xfrm>
        </p:spPr>
        <p:txBody>
          <a:bodyPr>
            <a:normAutofit/>
          </a:bodyPr>
          <a:lstStyle/>
          <a:p>
            <a:r>
              <a:rPr lang="en-US" dirty="0"/>
              <a:t>It consists of distinct </a:t>
            </a:r>
            <a:r>
              <a:rPr lang="en-US" b="1" dirty="0">
                <a:solidFill>
                  <a:srgbClr val="A32D19"/>
                </a:solidFill>
              </a:rPr>
              <a:t>phases that follow one another </a:t>
            </a:r>
            <a:r>
              <a:rPr lang="en-US" dirty="0"/>
              <a:t>sequentially. </a:t>
            </a:r>
          </a:p>
          <a:p>
            <a:r>
              <a:rPr lang="en-US" b="1" dirty="0"/>
              <a:t>Each phase must be completed before the next one begins</a:t>
            </a:r>
            <a:r>
              <a:rPr lang="en-US" dirty="0"/>
              <a:t>, and there is typically </a:t>
            </a:r>
            <a:r>
              <a:rPr lang="en-US" b="1" dirty="0">
                <a:solidFill>
                  <a:srgbClr val="A32D19"/>
                </a:solidFill>
              </a:rPr>
              <a:t>no going back to a previous phase</a:t>
            </a:r>
            <a:r>
              <a:rPr lang="en-US" dirty="0"/>
              <a:t> once it is finished.</a:t>
            </a:r>
            <a:endParaRPr lang="en-US" sz="2400" dirty="0"/>
          </a:p>
        </p:txBody>
      </p:sp>
      <p:sp>
        <p:nvSpPr>
          <p:cNvPr id="2" name="Content Placeholder 2">
            <a:extLst>
              <a:ext uri="{FF2B5EF4-FFF2-40B4-BE49-F238E27FC236}">
                <a16:creationId xmlns:a16="http://schemas.microsoft.com/office/drawing/2014/main" id="{09F5FB88-1445-B9B0-D41D-46CCA891114A}"/>
              </a:ext>
            </a:extLst>
          </p:cNvPr>
          <p:cNvSpPr txBox="1">
            <a:spLocks/>
          </p:cNvSpPr>
          <p:nvPr/>
        </p:nvSpPr>
        <p:spPr>
          <a:xfrm>
            <a:off x="238311" y="2751593"/>
            <a:ext cx="11711641" cy="39116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Requirements</a:t>
            </a:r>
            <a:r>
              <a:rPr lang="en-US" dirty="0"/>
              <a:t> are very well </a:t>
            </a:r>
            <a:r>
              <a:rPr lang="en-US" b="1" dirty="0">
                <a:solidFill>
                  <a:srgbClr val="A32D19"/>
                </a:solidFill>
              </a:rPr>
              <a:t>known</a:t>
            </a:r>
            <a:r>
              <a:rPr lang="en-US" dirty="0"/>
              <a:t>, </a:t>
            </a:r>
            <a:r>
              <a:rPr lang="en-US" b="1" dirty="0">
                <a:solidFill>
                  <a:srgbClr val="A32D19"/>
                </a:solidFill>
              </a:rPr>
              <a:t>clear</a:t>
            </a:r>
            <a:r>
              <a:rPr lang="en-US" dirty="0"/>
              <a:t> and </a:t>
            </a:r>
            <a:r>
              <a:rPr lang="en-US" b="1" dirty="0">
                <a:solidFill>
                  <a:srgbClr val="A32D19"/>
                </a:solidFill>
              </a:rPr>
              <a:t>fixed</a:t>
            </a:r>
          </a:p>
          <a:p>
            <a:r>
              <a:rPr lang="en-US" dirty="0"/>
              <a:t>Product </a:t>
            </a:r>
            <a:r>
              <a:rPr lang="en-US" b="1" dirty="0">
                <a:solidFill>
                  <a:srgbClr val="A32D19"/>
                </a:solidFill>
              </a:rPr>
              <a:t>definition</a:t>
            </a:r>
            <a:r>
              <a:rPr lang="en-US" dirty="0"/>
              <a:t> is </a:t>
            </a:r>
            <a:r>
              <a:rPr lang="en-US" b="1" dirty="0">
                <a:solidFill>
                  <a:srgbClr val="A32D19"/>
                </a:solidFill>
              </a:rPr>
              <a:t>stable</a:t>
            </a:r>
          </a:p>
          <a:p>
            <a:r>
              <a:rPr lang="en-US" b="1" dirty="0">
                <a:solidFill>
                  <a:srgbClr val="A32D19"/>
                </a:solidFill>
              </a:rPr>
              <a:t>Technology</a:t>
            </a:r>
            <a:r>
              <a:rPr lang="en-US" dirty="0"/>
              <a:t> is </a:t>
            </a:r>
            <a:r>
              <a:rPr lang="en-US" b="1" dirty="0">
                <a:solidFill>
                  <a:srgbClr val="A32D19"/>
                </a:solidFill>
              </a:rPr>
              <a:t>understood</a:t>
            </a:r>
          </a:p>
          <a:p>
            <a:r>
              <a:rPr lang="en-US" dirty="0"/>
              <a:t>There are </a:t>
            </a:r>
            <a:r>
              <a:rPr lang="en-US" b="1" dirty="0">
                <a:solidFill>
                  <a:srgbClr val="A32D19"/>
                </a:solidFill>
              </a:rPr>
              <a:t>no</a:t>
            </a:r>
            <a:r>
              <a:rPr lang="en-US" b="1" dirty="0">
                <a:solidFill>
                  <a:schemeClr val="accent6"/>
                </a:solidFill>
              </a:rPr>
              <a:t> </a:t>
            </a:r>
            <a:r>
              <a:rPr lang="en-US" b="1" dirty="0">
                <a:solidFill>
                  <a:srgbClr val="A32D19"/>
                </a:solidFill>
              </a:rPr>
              <a:t>ambiguous</a:t>
            </a:r>
            <a:r>
              <a:rPr lang="en-US" dirty="0"/>
              <a:t> (unclear) </a:t>
            </a:r>
            <a:r>
              <a:rPr lang="en-US" b="1" dirty="0">
                <a:solidFill>
                  <a:srgbClr val="A32D19"/>
                </a:solidFill>
              </a:rPr>
              <a:t>requirements</a:t>
            </a:r>
          </a:p>
          <a:p>
            <a:r>
              <a:rPr lang="en-US" b="1" dirty="0">
                <a:solidFill>
                  <a:srgbClr val="A32D19"/>
                </a:solidFill>
              </a:rPr>
              <a:t>sufficient</a:t>
            </a:r>
            <a:r>
              <a:rPr lang="en-US" dirty="0"/>
              <a:t> </a:t>
            </a:r>
            <a:r>
              <a:rPr lang="en-US" b="1" dirty="0">
                <a:solidFill>
                  <a:srgbClr val="A32D19"/>
                </a:solidFill>
              </a:rPr>
              <a:t>resources</a:t>
            </a:r>
            <a:r>
              <a:rPr lang="en-US" dirty="0"/>
              <a:t> with required </a:t>
            </a:r>
            <a:r>
              <a:rPr lang="en-US" b="1" dirty="0">
                <a:solidFill>
                  <a:srgbClr val="A32D19"/>
                </a:solidFill>
              </a:rPr>
              <a:t>expertise</a:t>
            </a:r>
            <a:r>
              <a:rPr lang="en-US" dirty="0"/>
              <a:t> are </a:t>
            </a:r>
            <a:r>
              <a:rPr lang="en-US" b="1" dirty="0">
                <a:solidFill>
                  <a:srgbClr val="A32D19"/>
                </a:solidFill>
              </a:rPr>
              <a:t>available</a:t>
            </a:r>
            <a:r>
              <a:rPr lang="en-US" dirty="0"/>
              <a:t> freely</a:t>
            </a:r>
          </a:p>
          <a:p>
            <a:r>
              <a:rPr lang="en-US" dirty="0"/>
              <a:t>The </a:t>
            </a:r>
            <a:r>
              <a:rPr lang="en-US" b="1" dirty="0">
                <a:solidFill>
                  <a:srgbClr val="A32D19"/>
                </a:solidFill>
              </a:rPr>
              <a:t>project</a:t>
            </a:r>
            <a:r>
              <a:rPr lang="en-US" dirty="0"/>
              <a:t> is </a:t>
            </a:r>
            <a:r>
              <a:rPr lang="en-US" b="1" dirty="0">
                <a:solidFill>
                  <a:srgbClr val="A32D19"/>
                </a:solidFill>
              </a:rPr>
              <a:t>short</a:t>
            </a:r>
          </a:p>
          <a:p>
            <a:r>
              <a:rPr lang="en-US" dirty="0"/>
              <a:t>Projects with </a:t>
            </a:r>
            <a:r>
              <a:rPr lang="en-US" b="1" dirty="0">
                <a:solidFill>
                  <a:srgbClr val="A32D19"/>
                </a:solidFill>
              </a:rPr>
              <a:t>low technical risk</a:t>
            </a:r>
            <a:r>
              <a:rPr lang="en-US" dirty="0"/>
              <a:t>, where the development challenges are predictable.</a:t>
            </a:r>
          </a:p>
        </p:txBody>
      </p:sp>
      <p:sp>
        <p:nvSpPr>
          <p:cNvPr id="5" name="Rectangle 4">
            <a:extLst>
              <a:ext uri="{FF2B5EF4-FFF2-40B4-BE49-F238E27FC236}">
                <a16:creationId xmlns:a16="http://schemas.microsoft.com/office/drawing/2014/main" id="{1E3FB8F4-A9E1-B70B-5678-5735847A90A6}"/>
              </a:ext>
            </a:extLst>
          </p:cNvPr>
          <p:cNvSpPr/>
          <p:nvPr/>
        </p:nvSpPr>
        <p:spPr>
          <a:xfrm>
            <a:off x="242339" y="2187390"/>
            <a:ext cx="20097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When to use ?</a:t>
            </a:r>
          </a:p>
        </p:txBody>
      </p:sp>
      <p:cxnSp>
        <p:nvCxnSpPr>
          <p:cNvPr id="6" name="Straight Connector 5">
            <a:extLst>
              <a:ext uri="{FF2B5EF4-FFF2-40B4-BE49-F238E27FC236}">
                <a16:creationId xmlns:a16="http://schemas.microsoft.com/office/drawing/2014/main" id="{F68D9A4F-9C5F-45F1-AE52-A3A0614CB232}"/>
              </a:ext>
            </a:extLst>
          </p:cNvPr>
          <p:cNvCxnSpPr>
            <a:cxnSpLocks/>
          </p:cNvCxnSpPr>
          <p:nvPr/>
        </p:nvCxnSpPr>
        <p:spPr>
          <a:xfrm flipV="1">
            <a:off x="1337713" y="2581837"/>
            <a:ext cx="10612239" cy="67218"/>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08697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Waterfall Model</a:t>
            </a:r>
          </a:p>
        </p:txBody>
      </p:sp>
      <p:sp>
        <p:nvSpPr>
          <p:cNvPr id="6" name="Content Placeholder 2">
            <a:extLst>
              <a:ext uri="{FF2B5EF4-FFF2-40B4-BE49-F238E27FC236}">
                <a16:creationId xmlns:a16="http://schemas.microsoft.com/office/drawing/2014/main" id="{0646A0B5-11B3-1750-482E-24BA21A211F7}"/>
              </a:ext>
            </a:extLst>
          </p:cNvPr>
          <p:cNvSpPr txBox="1">
            <a:spLocks/>
          </p:cNvSpPr>
          <p:nvPr/>
        </p:nvSpPr>
        <p:spPr>
          <a:xfrm>
            <a:off x="139700" y="1501771"/>
            <a:ext cx="11801288" cy="39116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Government Projects</a:t>
            </a:r>
            <a:r>
              <a:rPr lang="en-US" dirty="0"/>
              <a:t>: Often require thorough </a:t>
            </a:r>
            <a:r>
              <a:rPr lang="en-US" b="1" dirty="0">
                <a:solidFill>
                  <a:srgbClr val="A32D19"/>
                </a:solidFill>
              </a:rPr>
              <a:t>documentation</a:t>
            </a:r>
            <a:r>
              <a:rPr lang="en-US" dirty="0"/>
              <a:t> and </a:t>
            </a:r>
            <a:r>
              <a:rPr lang="en-US" b="1" dirty="0">
                <a:solidFill>
                  <a:srgbClr val="A32D19"/>
                </a:solidFill>
              </a:rPr>
              <a:t>conformation</a:t>
            </a:r>
            <a:r>
              <a:rPr lang="en-US" dirty="0"/>
              <a:t> to </a:t>
            </a:r>
            <a:r>
              <a:rPr lang="en-US" b="1" dirty="0">
                <a:solidFill>
                  <a:srgbClr val="A32D19"/>
                </a:solidFill>
              </a:rPr>
              <a:t>strict regulations.</a:t>
            </a:r>
          </a:p>
          <a:p>
            <a:r>
              <a:rPr lang="en-US" b="1" dirty="0"/>
              <a:t>Construction Projects</a:t>
            </a:r>
            <a:r>
              <a:rPr lang="en-US" dirty="0"/>
              <a:t>: Follow a similar linear, sequential approach with well-defined phases.</a:t>
            </a:r>
          </a:p>
          <a:p>
            <a:r>
              <a:rPr lang="en-US" b="1" dirty="0"/>
              <a:t>Educational Software</a:t>
            </a:r>
            <a:r>
              <a:rPr lang="en-US" dirty="0"/>
              <a:t>: With clearly defined </a:t>
            </a:r>
            <a:r>
              <a:rPr lang="en-US" b="1" dirty="0">
                <a:solidFill>
                  <a:srgbClr val="A32D19"/>
                </a:solidFill>
              </a:rPr>
              <a:t>curriculum requirements </a:t>
            </a:r>
            <a:r>
              <a:rPr lang="en-US" dirty="0"/>
              <a:t>and </a:t>
            </a:r>
            <a:r>
              <a:rPr lang="en-US" b="1" dirty="0">
                <a:solidFill>
                  <a:srgbClr val="A32D19"/>
                </a:solidFill>
              </a:rPr>
              <a:t>minimal changes</a:t>
            </a:r>
            <a:r>
              <a:rPr lang="en-US" dirty="0"/>
              <a:t>.</a:t>
            </a:r>
          </a:p>
          <a:p>
            <a:r>
              <a:rPr lang="en-US" b="1" dirty="0"/>
              <a:t>Financial Systems</a:t>
            </a:r>
            <a:r>
              <a:rPr lang="en-US" dirty="0"/>
              <a:t>: Where stability, security, and compliance are paramount.</a:t>
            </a:r>
          </a:p>
        </p:txBody>
      </p:sp>
      <p:sp>
        <p:nvSpPr>
          <p:cNvPr id="7" name="Rectangle 6">
            <a:extLst>
              <a:ext uri="{FF2B5EF4-FFF2-40B4-BE49-F238E27FC236}">
                <a16:creationId xmlns:a16="http://schemas.microsoft.com/office/drawing/2014/main" id="{D1A010C3-67B2-6087-2513-00F5193D24EE}"/>
              </a:ext>
            </a:extLst>
          </p:cNvPr>
          <p:cNvSpPr/>
          <p:nvPr/>
        </p:nvSpPr>
        <p:spPr>
          <a:xfrm>
            <a:off x="143727" y="937568"/>
            <a:ext cx="393521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Examples of Suitable Projects</a:t>
            </a:r>
          </a:p>
        </p:txBody>
      </p:sp>
      <p:cxnSp>
        <p:nvCxnSpPr>
          <p:cNvPr id="8" name="Straight Connector 7">
            <a:extLst>
              <a:ext uri="{FF2B5EF4-FFF2-40B4-BE49-F238E27FC236}">
                <a16:creationId xmlns:a16="http://schemas.microsoft.com/office/drawing/2014/main" id="{BCB351E0-F340-D5C9-BA97-989B47E0E42C}"/>
              </a:ext>
            </a:extLst>
          </p:cNvPr>
          <p:cNvCxnSpPr>
            <a:cxnSpLocks/>
          </p:cNvCxnSpPr>
          <p:nvPr/>
        </p:nvCxnSpPr>
        <p:spPr>
          <a:xfrm flipV="1">
            <a:off x="1239101" y="1326776"/>
            <a:ext cx="10701887" cy="72457"/>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622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Waterfall Model</a:t>
            </a:r>
          </a:p>
        </p:txBody>
      </p:sp>
      <p:sp>
        <p:nvSpPr>
          <p:cNvPr id="8" name="Content Placeholder 2"/>
          <p:cNvSpPr txBox="1">
            <a:spLocks/>
          </p:cNvSpPr>
          <p:nvPr/>
        </p:nvSpPr>
        <p:spPr>
          <a:xfrm>
            <a:off x="119182" y="1496834"/>
            <a:ext cx="5773726" cy="429436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Simple to implement</a:t>
            </a:r>
            <a:r>
              <a:rPr lang="en-US" dirty="0">
                <a:solidFill>
                  <a:srgbClr val="A32D19"/>
                </a:solidFill>
              </a:rPr>
              <a:t> </a:t>
            </a:r>
            <a:r>
              <a:rPr lang="en-US" dirty="0"/>
              <a:t>and manage</a:t>
            </a:r>
          </a:p>
          <a:p>
            <a:r>
              <a:rPr lang="en-US" b="1" dirty="0"/>
              <a:t>Before</a:t>
            </a:r>
            <a:r>
              <a:rPr lang="en-US" dirty="0"/>
              <a:t> the </a:t>
            </a:r>
            <a:r>
              <a:rPr lang="en-US" b="1" dirty="0"/>
              <a:t>next phase </a:t>
            </a:r>
            <a:r>
              <a:rPr lang="en-US" dirty="0"/>
              <a:t>of development, </a:t>
            </a:r>
            <a:r>
              <a:rPr lang="en-US" b="1" dirty="0">
                <a:solidFill>
                  <a:srgbClr val="A32D19"/>
                </a:solidFill>
              </a:rPr>
              <a:t>each phase must be completed.</a:t>
            </a:r>
          </a:p>
          <a:p>
            <a:r>
              <a:rPr lang="en-US" dirty="0"/>
              <a:t>The Waterfall Model </a:t>
            </a:r>
            <a:r>
              <a:rPr lang="en-US" b="1" dirty="0"/>
              <a:t>reinforces good habits </a:t>
            </a:r>
            <a:r>
              <a:rPr lang="en-US" dirty="0"/>
              <a:t>like </a:t>
            </a:r>
            <a:r>
              <a:rPr lang="en-US" b="1" dirty="0">
                <a:solidFill>
                  <a:srgbClr val="A32D19"/>
                </a:solidFill>
              </a:rPr>
              <a:t>define-before-design</a:t>
            </a:r>
            <a:r>
              <a:rPr lang="en-US" dirty="0"/>
              <a:t> and </a:t>
            </a:r>
            <a:r>
              <a:rPr lang="en-US" b="1" dirty="0">
                <a:solidFill>
                  <a:srgbClr val="A32D19"/>
                </a:solidFill>
              </a:rPr>
              <a:t>design-before-code</a:t>
            </a:r>
            <a:r>
              <a:rPr lang="en-US" dirty="0"/>
              <a:t>.</a:t>
            </a:r>
          </a:p>
          <a:p>
            <a:r>
              <a:rPr lang="en-US" dirty="0"/>
              <a:t>The model provides a </a:t>
            </a:r>
            <a:r>
              <a:rPr lang="en-US" b="1" dirty="0">
                <a:solidFill>
                  <a:srgbClr val="A32D19"/>
                </a:solidFill>
              </a:rPr>
              <a:t>predictable timeline and budget</a:t>
            </a:r>
          </a:p>
        </p:txBody>
      </p:sp>
      <p:sp>
        <p:nvSpPr>
          <p:cNvPr id="14" name="Rectangle 13"/>
          <p:cNvSpPr/>
          <p:nvPr/>
        </p:nvSpPr>
        <p:spPr>
          <a:xfrm>
            <a:off x="119182" y="894530"/>
            <a:ext cx="20097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Advantages</a:t>
            </a:r>
          </a:p>
        </p:txBody>
      </p:sp>
      <p:cxnSp>
        <p:nvCxnSpPr>
          <p:cNvPr id="15" name="Straight Connector 14"/>
          <p:cNvCxnSpPr/>
          <p:nvPr/>
        </p:nvCxnSpPr>
        <p:spPr>
          <a:xfrm>
            <a:off x="1214556" y="1356195"/>
            <a:ext cx="4678352" cy="0"/>
          </a:xfrm>
          <a:prstGeom prst="line">
            <a:avLst/>
          </a:prstGeom>
        </p:spPr>
        <p:style>
          <a:lnRef idx="2">
            <a:schemeClr val="accent6"/>
          </a:lnRef>
          <a:fillRef idx="0">
            <a:schemeClr val="accent6"/>
          </a:fillRef>
          <a:effectRef idx="1">
            <a:schemeClr val="accent6"/>
          </a:effectRef>
          <a:fontRef idx="minor">
            <a:schemeClr val="tx1"/>
          </a:fontRef>
        </p:style>
      </p:cxnSp>
      <p:sp>
        <p:nvSpPr>
          <p:cNvPr id="17" name="Rectangle 16"/>
          <p:cNvSpPr/>
          <p:nvPr/>
        </p:nvSpPr>
        <p:spPr>
          <a:xfrm>
            <a:off x="6277080" y="894530"/>
            <a:ext cx="20097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Drawbacks</a:t>
            </a:r>
          </a:p>
        </p:txBody>
      </p:sp>
      <p:cxnSp>
        <p:nvCxnSpPr>
          <p:cNvPr id="18" name="Straight Connector 17"/>
          <p:cNvCxnSpPr/>
          <p:nvPr/>
        </p:nvCxnSpPr>
        <p:spPr>
          <a:xfrm>
            <a:off x="7372454" y="1356195"/>
            <a:ext cx="4678352" cy="0"/>
          </a:xfrm>
          <a:prstGeom prst="line">
            <a:avLst/>
          </a:prstGeom>
        </p:spPr>
        <p:style>
          <a:lnRef idx="2">
            <a:schemeClr val="accent6"/>
          </a:lnRef>
          <a:fillRef idx="0">
            <a:schemeClr val="accent6"/>
          </a:fillRef>
          <a:effectRef idx="1">
            <a:schemeClr val="accent6"/>
          </a:effectRef>
          <a:fontRef idx="minor">
            <a:schemeClr val="tx1"/>
          </a:fontRef>
        </p:style>
      </p:cxnSp>
      <p:sp>
        <p:nvSpPr>
          <p:cNvPr id="19" name="Content Placeholder 2"/>
          <p:cNvSpPr txBox="1">
            <a:spLocks/>
          </p:cNvSpPr>
          <p:nvPr/>
        </p:nvSpPr>
        <p:spPr>
          <a:xfrm>
            <a:off x="6214327" y="1496834"/>
            <a:ext cx="5773726" cy="50309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Unable to accommodate changes </a:t>
            </a:r>
            <a:r>
              <a:rPr lang="en-US" dirty="0"/>
              <a:t>at </a:t>
            </a:r>
            <a:r>
              <a:rPr lang="en-US" b="1" dirty="0"/>
              <a:t>later stages</a:t>
            </a:r>
            <a:r>
              <a:rPr lang="en-US" dirty="0"/>
              <a:t>, that is required in most of the cases.</a:t>
            </a:r>
          </a:p>
          <a:p>
            <a:r>
              <a:rPr lang="en-US" b="1" dirty="0">
                <a:solidFill>
                  <a:srgbClr val="A32D19"/>
                </a:solidFill>
              </a:rPr>
              <a:t>Working version </a:t>
            </a:r>
            <a:r>
              <a:rPr lang="en-US" dirty="0"/>
              <a:t>is </a:t>
            </a:r>
            <a:r>
              <a:rPr lang="en-US" b="1" dirty="0">
                <a:solidFill>
                  <a:srgbClr val="A32D19"/>
                </a:solidFill>
              </a:rPr>
              <a:t>not available</a:t>
            </a:r>
            <a:r>
              <a:rPr lang="en-US" dirty="0">
                <a:solidFill>
                  <a:srgbClr val="A32D19"/>
                </a:solidFill>
              </a:rPr>
              <a:t> </a:t>
            </a:r>
            <a:r>
              <a:rPr lang="en-US" dirty="0"/>
              <a:t>during development. Which can lead the development with major mistakes.</a:t>
            </a:r>
          </a:p>
          <a:p>
            <a:r>
              <a:rPr lang="en-US" b="1" dirty="0">
                <a:solidFill>
                  <a:srgbClr val="A32D19"/>
                </a:solidFill>
              </a:rPr>
              <a:t>Deadlock can occur </a:t>
            </a:r>
            <a:r>
              <a:rPr lang="en-US" dirty="0"/>
              <a:t>due to delay in any step.</a:t>
            </a:r>
          </a:p>
          <a:p>
            <a:r>
              <a:rPr lang="en-US" b="1" dirty="0">
                <a:solidFill>
                  <a:srgbClr val="A32D19"/>
                </a:solidFill>
              </a:rPr>
              <a:t>Not</a:t>
            </a:r>
            <a:r>
              <a:rPr lang="en-US" b="1" dirty="0">
                <a:solidFill>
                  <a:schemeClr val="accent6"/>
                </a:solidFill>
              </a:rPr>
              <a:t> </a:t>
            </a:r>
            <a:r>
              <a:rPr lang="en-US" b="1" dirty="0">
                <a:solidFill>
                  <a:srgbClr val="A32D19"/>
                </a:solidFill>
              </a:rPr>
              <a:t>suitable</a:t>
            </a:r>
            <a:r>
              <a:rPr lang="en-US" dirty="0"/>
              <a:t> for </a:t>
            </a:r>
            <a:r>
              <a:rPr lang="en-US" b="1" dirty="0">
                <a:solidFill>
                  <a:srgbClr val="A32D19"/>
                </a:solidFill>
              </a:rPr>
              <a:t>large</a:t>
            </a:r>
            <a:r>
              <a:rPr lang="en-US" b="1" dirty="0">
                <a:solidFill>
                  <a:schemeClr val="accent6"/>
                </a:solidFill>
              </a:rPr>
              <a:t> </a:t>
            </a:r>
            <a:r>
              <a:rPr lang="en-US" b="1" dirty="0">
                <a:solidFill>
                  <a:srgbClr val="A32D19"/>
                </a:solidFill>
              </a:rPr>
              <a:t>projects</a:t>
            </a:r>
            <a:r>
              <a:rPr lang="en-US" dirty="0"/>
              <a:t>.</a:t>
            </a:r>
          </a:p>
        </p:txBody>
      </p:sp>
      <p:cxnSp>
        <p:nvCxnSpPr>
          <p:cNvPr id="21" name="Straight Connector 20"/>
          <p:cNvCxnSpPr>
            <a:cxnSpLocks/>
            <a:stCxn id="4" idx="2"/>
          </p:cNvCxnSpPr>
          <p:nvPr/>
        </p:nvCxnSpPr>
        <p:spPr>
          <a:xfrm flipH="1">
            <a:off x="6080860" y="711201"/>
            <a:ext cx="15140" cy="5892799"/>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9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par>
                                <p:cTn id="10" presetID="22" presetClass="entr" presetSubtype="8"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7" grpId="0" animBg="1"/>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ln w="1905"/>
                <a:effectLst>
                  <a:innerShdw blurRad="69850" dist="43180" dir="5400000">
                    <a:srgbClr val="000000">
                      <a:alpha val="65000"/>
                    </a:srgbClr>
                  </a:innerShdw>
                </a:effectLst>
              </a:rPr>
              <a:t>Incremental Process Model</a:t>
            </a:r>
            <a:endParaRPr lang="en-US" dirty="0"/>
          </a:p>
        </p:txBody>
      </p:sp>
      <p:sp>
        <p:nvSpPr>
          <p:cNvPr id="3" name="Content Placeholder 2"/>
          <p:cNvSpPr>
            <a:spLocks noGrp="1"/>
          </p:cNvSpPr>
          <p:nvPr>
            <p:ph idx="1"/>
          </p:nvPr>
        </p:nvSpPr>
        <p:spPr/>
        <p:txBody>
          <a:bodyPr>
            <a:normAutofit/>
          </a:bodyPr>
          <a:lstStyle/>
          <a:p>
            <a:r>
              <a:rPr lang="en-US" sz="2400" dirty="0"/>
              <a:t>There are many situations in which </a:t>
            </a:r>
            <a:r>
              <a:rPr lang="en-US" sz="2400" b="1" dirty="0">
                <a:solidFill>
                  <a:srgbClr val="A32D19"/>
                </a:solidFill>
              </a:rPr>
              <a:t>initial software requirements</a:t>
            </a:r>
            <a:r>
              <a:rPr lang="en-US" sz="2400" dirty="0">
                <a:solidFill>
                  <a:srgbClr val="A32D19"/>
                </a:solidFill>
              </a:rPr>
              <a:t> </a:t>
            </a:r>
            <a:r>
              <a:rPr lang="en-US" sz="2400" dirty="0"/>
              <a:t>are reasonably </a:t>
            </a:r>
            <a:r>
              <a:rPr lang="en-US" sz="2400" b="1" dirty="0">
                <a:solidFill>
                  <a:srgbClr val="A32D19"/>
                </a:solidFill>
              </a:rPr>
              <a:t>well defined</a:t>
            </a:r>
            <a:r>
              <a:rPr lang="en-US" sz="2400" dirty="0"/>
              <a:t>, but the </a:t>
            </a:r>
            <a:r>
              <a:rPr lang="en-US" sz="2400" b="1" dirty="0">
                <a:solidFill>
                  <a:srgbClr val="A32D19"/>
                </a:solidFill>
              </a:rPr>
              <a:t>overall scope of the development</a:t>
            </a:r>
            <a:r>
              <a:rPr lang="en-US" sz="2400" dirty="0">
                <a:solidFill>
                  <a:srgbClr val="A32D19"/>
                </a:solidFill>
              </a:rPr>
              <a:t> </a:t>
            </a:r>
            <a:r>
              <a:rPr lang="en-US" sz="2400" dirty="0"/>
              <a:t>effort prevent a purely linear process. </a:t>
            </a:r>
          </a:p>
          <a:p>
            <a:r>
              <a:rPr lang="en-US" sz="2400" dirty="0"/>
              <a:t>In addition, there may be a </a:t>
            </a:r>
            <a:r>
              <a:rPr lang="en-US" sz="2400" b="1" dirty="0">
                <a:solidFill>
                  <a:srgbClr val="A32D19"/>
                </a:solidFill>
              </a:rPr>
              <a:t>compelling need</a:t>
            </a:r>
            <a:r>
              <a:rPr lang="en-US" sz="2400" dirty="0">
                <a:solidFill>
                  <a:srgbClr val="A32D19"/>
                </a:solidFill>
              </a:rPr>
              <a:t> </a:t>
            </a:r>
            <a:r>
              <a:rPr lang="en-US" sz="2400" dirty="0"/>
              <a:t>to provide a </a:t>
            </a:r>
            <a:r>
              <a:rPr lang="en-US" sz="2400" b="1" dirty="0">
                <a:solidFill>
                  <a:srgbClr val="A32D19"/>
                </a:solidFill>
              </a:rPr>
              <a:t>limited set of software functionality</a:t>
            </a:r>
            <a:r>
              <a:rPr lang="en-US" sz="2400" dirty="0">
                <a:solidFill>
                  <a:srgbClr val="A32D19"/>
                </a:solidFill>
              </a:rPr>
              <a:t> </a:t>
            </a:r>
            <a:r>
              <a:rPr lang="en-US" sz="2400" dirty="0"/>
              <a:t>to users </a:t>
            </a:r>
            <a:r>
              <a:rPr lang="en-US" sz="2400" b="1" dirty="0">
                <a:solidFill>
                  <a:srgbClr val="A32D19"/>
                </a:solidFill>
              </a:rPr>
              <a:t>quickly</a:t>
            </a:r>
            <a:r>
              <a:rPr lang="en-US" sz="2400" dirty="0"/>
              <a:t> and then</a:t>
            </a:r>
            <a:r>
              <a:rPr lang="en-US" sz="2400" b="1" dirty="0">
                <a:solidFill>
                  <a:schemeClr val="accent6"/>
                </a:solidFill>
              </a:rPr>
              <a:t> </a:t>
            </a:r>
            <a:r>
              <a:rPr lang="en-US" sz="2400" b="1" dirty="0">
                <a:solidFill>
                  <a:srgbClr val="A32D19"/>
                </a:solidFill>
              </a:rPr>
              <a:t>refine and expand on that functionality </a:t>
            </a:r>
            <a:r>
              <a:rPr lang="en-US" sz="2400" dirty="0"/>
              <a:t>in later software releases. </a:t>
            </a:r>
          </a:p>
          <a:p>
            <a:r>
              <a:rPr lang="en-US" sz="2400" dirty="0"/>
              <a:t>In such cases, there is a need of a process model that is designed to produce the software in increments.</a:t>
            </a:r>
          </a:p>
        </p:txBody>
      </p:sp>
    </p:spTree>
    <p:extLst>
      <p:ext uri="{BB962C8B-B14F-4D97-AF65-F5344CB8AC3E}">
        <p14:creationId xmlns:p14="http://schemas.microsoft.com/office/powerpoint/2010/main" val="51125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n w="1905"/>
                <a:effectLst>
                  <a:innerShdw blurRad="69850" dist="43180" dir="5400000">
                    <a:srgbClr val="000000">
                      <a:alpha val="65000"/>
                    </a:srgbClr>
                  </a:innerShdw>
                </a:effectLst>
              </a:rPr>
              <a:t>Incremental Process Model</a:t>
            </a:r>
            <a:endParaRPr lang="en-US" dirty="0"/>
          </a:p>
        </p:txBody>
      </p:sp>
      <p:sp>
        <p:nvSpPr>
          <p:cNvPr id="18" name="Content Placeholder 2"/>
          <p:cNvSpPr>
            <a:spLocks noGrp="1"/>
          </p:cNvSpPr>
          <p:nvPr>
            <p:ph idx="1"/>
          </p:nvPr>
        </p:nvSpPr>
        <p:spPr>
          <a:xfrm>
            <a:off x="552697" y="4161679"/>
            <a:ext cx="11495424" cy="2278270"/>
          </a:xfrm>
        </p:spPr>
        <p:txBody>
          <a:bodyPr>
            <a:normAutofit/>
          </a:bodyPr>
          <a:lstStyle/>
          <a:p>
            <a:r>
              <a:rPr lang="en-US" sz="2400" dirty="0"/>
              <a:t>The incremental model </a:t>
            </a:r>
            <a:r>
              <a:rPr lang="en-US" sz="2400" b="1" dirty="0">
                <a:solidFill>
                  <a:srgbClr val="A32D19"/>
                </a:solidFill>
              </a:rPr>
              <a:t>combines</a:t>
            </a:r>
            <a:r>
              <a:rPr lang="en-US" sz="2400" dirty="0">
                <a:solidFill>
                  <a:srgbClr val="C00000"/>
                </a:solidFill>
              </a:rPr>
              <a:t> </a:t>
            </a:r>
            <a:r>
              <a:rPr lang="en-US" sz="2400" dirty="0"/>
              <a:t>elements of</a:t>
            </a:r>
            <a:r>
              <a:rPr lang="en-US" sz="2400" b="1" dirty="0">
                <a:solidFill>
                  <a:schemeClr val="accent2"/>
                </a:solidFill>
              </a:rPr>
              <a:t> </a:t>
            </a:r>
            <a:r>
              <a:rPr lang="en-US" sz="2400" b="1" dirty="0">
                <a:solidFill>
                  <a:srgbClr val="A32D19"/>
                </a:solidFill>
              </a:rPr>
              <a:t>linear</a:t>
            </a:r>
            <a:r>
              <a:rPr lang="en-US" sz="2400" dirty="0"/>
              <a:t> and </a:t>
            </a:r>
            <a:r>
              <a:rPr lang="en-US" sz="2400" b="1" dirty="0">
                <a:solidFill>
                  <a:srgbClr val="A32D19"/>
                </a:solidFill>
              </a:rPr>
              <a:t>parallel</a:t>
            </a:r>
            <a:r>
              <a:rPr lang="en-US" sz="2400" dirty="0">
                <a:solidFill>
                  <a:schemeClr val="accent2"/>
                </a:solidFill>
              </a:rPr>
              <a:t> </a:t>
            </a:r>
            <a:r>
              <a:rPr lang="en-US" sz="2400" dirty="0"/>
              <a:t>process flows.</a:t>
            </a:r>
          </a:p>
          <a:p>
            <a:r>
              <a:rPr lang="en-US" sz="2400" dirty="0"/>
              <a:t>This model applies linear sequence in a iterative manner.</a:t>
            </a:r>
            <a:endParaRPr lang="en-US" sz="2400" dirty="0">
              <a:solidFill>
                <a:srgbClr val="A32D19"/>
              </a:solidFill>
            </a:endParaRPr>
          </a:p>
          <a:p>
            <a:r>
              <a:rPr lang="en-US" sz="2400" dirty="0"/>
              <a:t>Initially </a:t>
            </a:r>
            <a:r>
              <a:rPr lang="en-US" sz="2400" b="1" dirty="0">
                <a:solidFill>
                  <a:srgbClr val="A32D19"/>
                </a:solidFill>
              </a:rPr>
              <a:t>core</a:t>
            </a:r>
            <a:r>
              <a:rPr lang="en-US" sz="2400" b="1" dirty="0">
                <a:solidFill>
                  <a:schemeClr val="accent6"/>
                </a:solidFill>
              </a:rPr>
              <a:t> </a:t>
            </a:r>
            <a:r>
              <a:rPr lang="en-US" sz="2400" b="1" dirty="0">
                <a:solidFill>
                  <a:srgbClr val="A32D19"/>
                </a:solidFill>
              </a:rPr>
              <a:t>working</a:t>
            </a:r>
            <a:r>
              <a:rPr lang="en-US" sz="2400" b="1" dirty="0">
                <a:solidFill>
                  <a:schemeClr val="accent6"/>
                </a:solidFill>
              </a:rPr>
              <a:t> </a:t>
            </a:r>
            <a:r>
              <a:rPr lang="en-US" sz="2400" b="1" dirty="0">
                <a:solidFill>
                  <a:srgbClr val="A32D19"/>
                </a:solidFill>
              </a:rPr>
              <a:t>product</a:t>
            </a:r>
            <a:r>
              <a:rPr lang="en-US" sz="2400" b="1" dirty="0">
                <a:solidFill>
                  <a:schemeClr val="accent2"/>
                </a:solidFill>
              </a:rPr>
              <a:t> </a:t>
            </a:r>
            <a:r>
              <a:rPr lang="en-US" sz="2400" dirty="0"/>
              <a:t>is </a:t>
            </a:r>
            <a:r>
              <a:rPr lang="en-US" sz="2400" b="1" dirty="0">
                <a:solidFill>
                  <a:srgbClr val="A32D19"/>
                </a:solidFill>
              </a:rPr>
              <a:t>delivered</a:t>
            </a:r>
            <a:r>
              <a:rPr lang="en-US" sz="2400" dirty="0"/>
              <a:t>.</a:t>
            </a:r>
          </a:p>
          <a:p>
            <a:r>
              <a:rPr lang="en-US" sz="2400" b="1" dirty="0">
                <a:solidFill>
                  <a:srgbClr val="A32D19"/>
                </a:solidFill>
              </a:rPr>
              <a:t>Each</a:t>
            </a:r>
            <a:r>
              <a:rPr lang="en-US" sz="2400" dirty="0">
                <a:solidFill>
                  <a:schemeClr val="accent2"/>
                </a:solidFill>
              </a:rPr>
              <a:t> </a:t>
            </a:r>
            <a:r>
              <a:rPr lang="en-US" sz="2400" dirty="0"/>
              <a:t>linear </a:t>
            </a:r>
            <a:r>
              <a:rPr lang="en-US" sz="2400" b="1" dirty="0">
                <a:solidFill>
                  <a:srgbClr val="A32D19"/>
                </a:solidFill>
              </a:rPr>
              <a:t>sequence</a:t>
            </a:r>
            <a:r>
              <a:rPr lang="en-US" sz="2400" dirty="0">
                <a:solidFill>
                  <a:schemeClr val="accent2"/>
                </a:solidFill>
              </a:rPr>
              <a:t> </a:t>
            </a:r>
            <a:r>
              <a:rPr lang="en-US" sz="2400" dirty="0"/>
              <a:t>produces deliverable </a:t>
            </a:r>
            <a:r>
              <a:rPr lang="en-US" sz="2400" b="1" dirty="0">
                <a:solidFill>
                  <a:schemeClr val="accent6"/>
                </a:solidFill>
              </a:rPr>
              <a:t>“</a:t>
            </a:r>
            <a:r>
              <a:rPr lang="en-US" sz="2400" b="1" dirty="0">
                <a:solidFill>
                  <a:srgbClr val="A32D19"/>
                </a:solidFill>
              </a:rPr>
              <a:t>increments</a:t>
            </a:r>
            <a:r>
              <a:rPr lang="en-US" sz="2400" b="1" dirty="0">
                <a:solidFill>
                  <a:schemeClr val="accent6"/>
                </a:solidFill>
              </a:rPr>
              <a:t>”</a:t>
            </a:r>
            <a:r>
              <a:rPr lang="en-US" sz="2400" b="1" dirty="0">
                <a:solidFill>
                  <a:schemeClr val="accent2"/>
                </a:solidFill>
              </a:rPr>
              <a:t> </a:t>
            </a:r>
            <a:r>
              <a:rPr lang="en-US" sz="2400" dirty="0"/>
              <a:t>of the software.</a:t>
            </a:r>
          </a:p>
          <a:p>
            <a:endParaRPr lang="en-US" sz="2400" dirty="0"/>
          </a:p>
        </p:txBody>
      </p:sp>
      <p:pic>
        <p:nvPicPr>
          <p:cNvPr id="5" name="Picture 4"/>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20200" y="1995765"/>
            <a:ext cx="2667000" cy="1826936"/>
          </a:xfrm>
          <a:prstGeom prst="rect">
            <a:avLst/>
          </a:prstGeom>
        </p:spPr>
      </p:pic>
      <p:pic>
        <p:nvPicPr>
          <p:cNvPr id="6" name="Picture 5"/>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85802" y="2755900"/>
            <a:ext cx="4310570" cy="1066801"/>
          </a:xfrm>
          <a:prstGeom prst="rect">
            <a:avLst/>
          </a:prstGeom>
        </p:spPr>
      </p:pic>
      <p:pic>
        <p:nvPicPr>
          <p:cNvPr id="7" name="Picture 6"/>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297905" y="2070101"/>
            <a:ext cx="4402341" cy="1077437"/>
          </a:xfrm>
          <a:prstGeom prst="rect">
            <a:avLst/>
          </a:prstGeom>
        </p:spPr>
      </p:pic>
      <p:pic>
        <p:nvPicPr>
          <p:cNvPr id="8" name="Picture 7"/>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233755" y="757880"/>
            <a:ext cx="4229100" cy="1695450"/>
          </a:xfrm>
          <a:prstGeom prst="rect">
            <a:avLst/>
          </a:prstGeom>
        </p:spPr>
      </p:pic>
      <p:sp>
        <p:nvSpPr>
          <p:cNvPr id="10" name="TextBox 9"/>
          <p:cNvSpPr txBox="1"/>
          <p:nvPr/>
        </p:nvSpPr>
        <p:spPr>
          <a:xfrm>
            <a:off x="6411805" y="3486516"/>
            <a:ext cx="2202847" cy="369332"/>
          </a:xfrm>
          <a:prstGeom prst="rect">
            <a:avLst/>
          </a:prstGeom>
          <a:noFill/>
        </p:spPr>
        <p:txBody>
          <a:bodyPr wrap="none" rtlCol="0">
            <a:spAutoFit/>
          </a:bodyPr>
          <a:lstStyle/>
          <a:p>
            <a:r>
              <a:rPr lang="en-US" dirty="0"/>
              <a:t>Project Calendar Time</a:t>
            </a:r>
          </a:p>
        </p:txBody>
      </p:sp>
      <p:sp>
        <p:nvSpPr>
          <p:cNvPr id="11" name="TextBox 10"/>
          <p:cNvSpPr txBox="1"/>
          <p:nvPr/>
        </p:nvSpPr>
        <p:spPr>
          <a:xfrm>
            <a:off x="91032" y="743860"/>
            <a:ext cx="461665" cy="3160481"/>
          </a:xfrm>
          <a:prstGeom prst="rect">
            <a:avLst/>
          </a:prstGeom>
          <a:noFill/>
        </p:spPr>
        <p:txBody>
          <a:bodyPr vert="vert270" wrap="none" rtlCol="0">
            <a:spAutoFit/>
          </a:bodyPr>
          <a:lstStyle/>
          <a:p>
            <a:r>
              <a:rPr lang="en-US" dirty="0"/>
              <a:t>Software Functionality &amp; Features</a:t>
            </a:r>
          </a:p>
        </p:txBody>
      </p:sp>
      <p:cxnSp>
        <p:nvCxnSpPr>
          <p:cNvPr id="13" name="Straight Arrow Connector 12"/>
          <p:cNvCxnSpPr/>
          <p:nvPr/>
        </p:nvCxnSpPr>
        <p:spPr>
          <a:xfrm flipV="1">
            <a:off x="565351" y="846781"/>
            <a:ext cx="0" cy="30267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571500" y="3873500"/>
            <a:ext cx="81534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75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n w="1905"/>
                <a:effectLst>
                  <a:innerShdw blurRad="69850" dist="43180" dir="5400000">
                    <a:srgbClr val="000000">
                      <a:alpha val="65000"/>
                    </a:srgbClr>
                  </a:innerShdw>
                </a:effectLst>
              </a:rPr>
              <a:t>Incremental Process Model</a:t>
            </a:r>
            <a:endParaRPr lang="en-US" dirty="0"/>
          </a:p>
        </p:txBody>
      </p:sp>
      <p:sp>
        <p:nvSpPr>
          <p:cNvPr id="5" name="Rectangle 4"/>
          <p:cNvSpPr/>
          <p:nvPr/>
        </p:nvSpPr>
        <p:spPr>
          <a:xfrm>
            <a:off x="190500" y="4137968"/>
            <a:ext cx="20097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When to use ?</a:t>
            </a:r>
          </a:p>
        </p:txBody>
      </p:sp>
      <p:cxnSp>
        <p:nvCxnSpPr>
          <p:cNvPr id="6" name="Straight Connector 5"/>
          <p:cNvCxnSpPr/>
          <p:nvPr/>
        </p:nvCxnSpPr>
        <p:spPr>
          <a:xfrm>
            <a:off x="1285874" y="4599633"/>
            <a:ext cx="5330826" cy="0"/>
          </a:xfrm>
          <a:prstGeom prst="line">
            <a:avLst/>
          </a:prstGeom>
        </p:spPr>
        <p:style>
          <a:lnRef idx="2">
            <a:schemeClr val="accent6"/>
          </a:lnRef>
          <a:fillRef idx="0">
            <a:schemeClr val="accent6"/>
          </a:fillRef>
          <a:effectRef idx="1">
            <a:schemeClr val="accent6"/>
          </a:effectRef>
          <a:fontRef idx="minor">
            <a:schemeClr val="tx1"/>
          </a:fontRef>
        </p:style>
      </p:cxnSp>
      <p:sp>
        <p:nvSpPr>
          <p:cNvPr id="7" name="Content Placeholder 2"/>
          <p:cNvSpPr txBox="1">
            <a:spLocks/>
          </p:cNvSpPr>
          <p:nvPr/>
        </p:nvSpPr>
        <p:spPr>
          <a:xfrm>
            <a:off x="190500" y="4832052"/>
            <a:ext cx="6426200" cy="151794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the </a:t>
            </a:r>
            <a:r>
              <a:rPr lang="en-US" b="1" dirty="0">
                <a:solidFill>
                  <a:srgbClr val="A32D19"/>
                </a:solidFill>
              </a:rPr>
              <a:t>requirements</a:t>
            </a:r>
            <a:r>
              <a:rPr lang="en-US" dirty="0">
                <a:solidFill>
                  <a:schemeClr val="accent2"/>
                </a:solidFill>
              </a:rPr>
              <a:t> </a:t>
            </a:r>
            <a:r>
              <a:rPr lang="en-US" dirty="0"/>
              <a:t>of the </a:t>
            </a:r>
            <a:r>
              <a:rPr lang="en-US" b="1" dirty="0">
                <a:solidFill>
                  <a:srgbClr val="A32D19"/>
                </a:solidFill>
              </a:rPr>
              <a:t>complete</a:t>
            </a:r>
            <a:r>
              <a:rPr lang="en-US" dirty="0">
                <a:solidFill>
                  <a:schemeClr val="accent2"/>
                </a:solidFill>
              </a:rPr>
              <a:t> </a:t>
            </a:r>
            <a:r>
              <a:rPr lang="en-US" dirty="0"/>
              <a:t>system are clearly </a:t>
            </a:r>
            <a:r>
              <a:rPr lang="en-US" b="1" dirty="0">
                <a:solidFill>
                  <a:srgbClr val="A32D19"/>
                </a:solidFill>
              </a:rPr>
              <a:t>defined</a:t>
            </a:r>
            <a:r>
              <a:rPr lang="en-US" dirty="0">
                <a:solidFill>
                  <a:schemeClr val="accent2"/>
                </a:solidFill>
              </a:rPr>
              <a:t> </a:t>
            </a:r>
            <a:r>
              <a:rPr lang="en-US" dirty="0"/>
              <a:t>and understood but </a:t>
            </a:r>
            <a:r>
              <a:rPr lang="en-US" b="1" dirty="0">
                <a:solidFill>
                  <a:srgbClr val="A32D19"/>
                </a:solidFill>
              </a:rPr>
              <a:t>staffing is unavailable</a:t>
            </a:r>
            <a:r>
              <a:rPr lang="en-US" b="1" dirty="0">
                <a:solidFill>
                  <a:schemeClr val="accent2"/>
                </a:solidFill>
              </a:rPr>
              <a:t> </a:t>
            </a:r>
            <a:r>
              <a:rPr lang="en-US" dirty="0"/>
              <a:t>for a </a:t>
            </a:r>
            <a:r>
              <a:rPr lang="en-US" b="1" dirty="0">
                <a:solidFill>
                  <a:srgbClr val="A32D19"/>
                </a:solidFill>
              </a:rPr>
              <a:t>complete implementation</a:t>
            </a:r>
            <a:r>
              <a:rPr lang="en-US" dirty="0">
                <a:solidFill>
                  <a:srgbClr val="A32D19"/>
                </a:solidFill>
              </a:rPr>
              <a:t> </a:t>
            </a:r>
            <a:r>
              <a:rPr lang="en-US" dirty="0"/>
              <a:t>by the business deadline.</a:t>
            </a:r>
          </a:p>
        </p:txBody>
      </p:sp>
      <p:sp>
        <p:nvSpPr>
          <p:cNvPr id="8" name="Rectangle 7"/>
          <p:cNvSpPr/>
          <p:nvPr/>
        </p:nvSpPr>
        <p:spPr>
          <a:xfrm>
            <a:off x="9956800" y="1953969"/>
            <a:ext cx="20097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Advantages</a:t>
            </a:r>
          </a:p>
        </p:txBody>
      </p:sp>
      <p:cxnSp>
        <p:nvCxnSpPr>
          <p:cNvPr id="9" name="Straight Connector 8"/>
          <p:cNvCxnSpPr/>
          <p:nvPr/>
        </p:nvCxnSpPr>
        <p:spPr>
          <a:xfrm>
            <a:off x="7200900" y="2415634"/>
            <a:ext cx="4770426" cy="0"/>
          </a:xfrm>
          <a:prstGeom prst="line">
            <a:avLst/>
          </a:prstGeom>
        </p:spPr>
        <p:style>
          <a:lnRef idx="2">
            <a:schemeClr val="accent6"/>
          </a:lnRef>
          <a:fillRef idx="0">
            <a:schemeClr val="accent6"/>
          </a:fillRef>
          <a:effectRef idx="1">
            <a:schemeClr val="accent6"/>
          </a:effectRef>
          <a:fontRef idx="minor">
            <a:schemeClr val="tx1"/>
          </a:fontRef>
        </p:style>
      </p:cxnSp>
      <p:sp>
        <p:nvSpPr>
          <p:cNvPr id="10" name="Content Placeholder 2"/>
          <p:cNvSpPr txBox="1">
            <a:spLocks/>
          </p:cNvSpPr>
          <p:nvPr/>
        </p:nvSpPr>
        <p:spPr>
          <a:xfrm>
            <a:off x="7086600" y="2482998"/>
            <a:ext cx="4978400" cy="399400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Generates </a:t>
            </a:r>
            <a:r>
              <a:rPr lang="en-US" b="1" dirty="0">
                <a:solidFill>
                  <a:srgbClr val="A32D19"/>
                </a:solidFill>
              </a:rPr>
              <a:t>working software quickly </a:t>
            </a:r>
            <a:r>
              <a:rPr lang="en-US" dirty="0"/>
              <a:t>and early during the software life cycle.</a:t>
            </a:r>
          </a:p>
          <a:p>
            <a:r>
              <a:rPr lang="en-US" dirty="0"/>
              <a:t>It is </a:t>
            </a:r>
            <a:r>
              <a:rPr lang="en-US" b="1" dirty="0">
                <a:solidFill>
                  <a:srgbClr val="A32D19"/>
                </a:solidFill>
              </a:rPr>
              <a:t>easier to test</a:t>
            </a:r>
            <a:r>
              <a:rPr lang="en-US" b="1" dirty="0">
                <a:solidFill>
                  <a:schemeClr val="accent6"/>
                </a:solidFill>
              </a:rPr>
              <a:t> </a:t>
            </a:r>
            <a:r>
              <a:rPr lang="en-US" dirty="0"/>
              <a:t>and debug during a smaller iteration.</a:t>
            </a:r>
          </a:p>
          <a:p>
            <a:r>
              <a:rPr lang="en-US" b="1" dirty="0">
                <a:solidFill>
                  <a:srgbClr val="A32D19"/>
                </a:solidFill>
              </a:rPr>
              <a:t>Customer</a:t>
            </a:r>
            <a:r>
              <a:rPr lang="en-US" dirty="0">
                <a:solidFill>
                  <a:schemeClr val="accent2"/>
                </a:solidFill>
              </a:rPr>
              <a:t> </a:t>
            </a:r>
            <a:r>
              <a:rPr lang="en-US" dirty="0"/>
              <a:t>can </a:t>
            </a:r>
            <a:r>
              <a:rPr lang="en-US" b="1" dirty="0">
                <a:solidFill>
                  <a:srgbClr val="A32D19"/>
                </a:solidFill>
              </a:rPr>
              <a:t>respond</a:t>
            </a:r>
            <a:r>
              <a:rPr lang="en-US" dirty="0">
                <a:solidFill>
                  <a:schemeClr val="accent2"/>
                </a:solidFill>
              </a:rPr>
              <a:t> </a:t>
            </a:r>
            <a:r>
              <a:rPr lang="en-US" dirty="0"/>
              <a:t>to each built.</a:t>
            </a:r>
          </a:p>
          <a:p>
            <a:r>
              <a:rPr lang="en-US" b="1" dirty="0">
                <a:solidFill>
                  <a:srgbClr val="A32D19"/>
                </a:solidFill>
              </a:rPr>
              <a:t>Lowers</a:t>
            </a:r>
            <a:r>
              <a:rPr lang="en-US" dirty="0">
                <a:solidFill>
                  <a:schemeClr val="accent6"/>
                </a:solidFill>
              </a:rPr>
              <a:t> </a:t>
            </a:r>
            <a:r>
              <a:rPr lang="en-US" b="1" dirty="0">
                <a:solidFill>
                  <a:srgbClr val="A32D19"/>
                </a:solidFill>
              </a:rPr>
              <a:t>initial</a:t>
            </a:r>
            <a:r>
              <a:rPr lang="en-US" dirty="0">
                <a:solidFill>
                  <a:schemeClr val="accent2"/>
                </a:solidFill>
              </a:rPr>
              <a:t> </a:t>
            </a:r>
            <a:r>
              <a:rPr lang="en-US" dirty="0"/>
              <a:t>delivery </a:t>
            </a:r>
            <a:r>
              <a:rPr lang="en-US" b="1" dirty="0">
                <a:solidFill>
                  <a:srgbClr val="A32D19"/>
                </a:solidFill>
              </a:rPr>
              <a:t>cost</a:t>
            </a:r>
            <a:r>
              <a:rPr lang="en-US" dirty="0"/>
              <a:t>.</a:t>
            </a:r>
          </a:p>
          <a:p>
            <a:r>
              <a:rPr lang="en-US" b="1" dirty="0">
                <a:solidFill>
                  <a:srgbClr val="A32D19"/>
                </a:solidFill>
              </a:rPr>
              <a:t>Easier</a:t>
            </a:r>
            <a:r>
              <a:rPr lang="en-US" dirty="0">
                <a:solidFill>
                  <a:schemeClr val="accent2"/>
                </a:solidFill>
              </a:rPr>
              <a:t> </a:t>
            </a:r>
            <a:r>
              <a:rPr lang="en-US" dirty="0"/>
              <a:t>to </a:t>
            </a:r>
            <a:r>
              <a:rPr lang="en-US" b="1" dirty="0">
                <a:solidFill>
                  <a:srgbClr val="A32D19"/>
                </a:solidFill>
              </a:rPr>
              <a:t>manage</a:t>
            </a:r>
            <a:r>
              <a:rPr lang="en-US" dirty="0">
                <a:solidFill>
                  <a:schemeClr val="accent6"/>
                </a:solidFill>
              </a:rPr>
              <a:t> </a:t>
            </a:r>
            <a:r>
              <a:rPr lang="en-US" b="1" dirty="0">
                <a:solidFill>
                  <a:srgbClr val="A32D19"/>
                </a:solidFill>
              </a:rPr>
              <a:t>risk</a:t>
            </a:r>
            <a:r>
              <a:rPr lang="en-US" dirty="0">
                <a:solidFill>
                  <a:schemeClr val="accent2"/>
                </a:solidFill>
              </a:rPr>
              <a:t> </a:t>
            </a:r>
            <a:r>
              <a:rPr lang="en-US" dirty="0"/>
              <a:t>because risky pieces are identified and handled during iteration.</a:t>
            </a:r>
          </a:p>
        </p:txBody>
      </p:sp>
      <p:sp>
        <p:nvSpPr>
          <p:cNvPr id="11" name="Rectangle 10"/>
          <p:cNvSpPr/>
          <p:nvPr/>
        </p:nvSpPr>
        <p:spPr>
          <a:xfrm>
            <a:off x="190500" y="819204"/>
            <a:ext cx="9309100" cy="461665"/>
          </a:xfrm>
          <a:prstGeom prst="rect">
            <a:avLst/>
          </a:prstGeom>
        </p:spPr>
        <p:txBody>
          <a:bodyPr wrap="square">
            <a:spAutoFit/>
          </a:bodyPr>
          <a:lstStyle/>
          <a:p>
            <a:r>
              <a:rPr lang="en-US" sz="2400" dirty="0"/>
              <a:t>e.g. </a:t>
            </a:r>
            <a:r>
              <a:rPr lang="en-US" sz="2400" b="1" dirty="0"/>
              <a:t>word-processing software</a:t>
            </a:r>
            <a:r>
              <a:rPr lang="en-US" sz="2400" dirty="0"/>
              <a:t> developed </a:t>
            </a:r>
            <a:r>
              <a:rPr lang="en-US" sz="2400" b="1" dirty="0"/>
              <a:t>using</a:t>
            </a:r>
            <a:r>
              <a:rPr lang="en-US" sz="2400" dirty="0"/>
              <a:t> the </a:t>
            </a:r>
            <a:r>
              <a:rPr lang="en-US" sz="2400" b="1" dirty="0"/>
              <a:t>incremental model</a:t>
            </a:r>
          </a:p>
        </p:txBody>
      </p:sp>
      <p:sp>
        <p:nvSpPr>
          <p:cNvPr id="12" name="Content Placeholder 2"/>
          <p:cNvSpPr txBox="1">
            <a:spLocks/>
          </p:cNvSpPr>
          <p:nvPr/>
        </p:nvSpPr>
        <p:spPr>
          <a:xfrm>
            <a:off x="190500" y="1355375"/>
            <a:ext cx="6718300" cy="262378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t>It might deliver basic file management, editing and document production functions in the first increment</a:t>
            </a:r>
          </a:p>
          <a:p>
            <a:r>
              <a:rPr lang="en-US" sz="2300" dirty="0"/>
              <a:t>more sophisticated editing in the second increment; </a:t>
            </a:r>
          </a:p>
          <a:p>
            <a:r>
              <a:rPr lang="en-US" sz="2300" dirty="0"/>
              <a:t>spelling and grammar checking in the third increment; and </a:t>
            </a:r>
          </a:p>
          <a:p>
            <a:r>
              <a:rPr lang="en-US" sz="2300" dirty="0"/>
              <a:t>advanced page layout capability in the fourth increment.</a:t>
            </a:r>
          </a:p>
        </p:txBody>
      </p:sp>
      <p:cxnSp>
        <p:nvCxnSpPr>
          <p:cNvPr id="15" name="Straight Connector 14"/>
          <p:cNvCxnSpPr/>
          <p:nvPr/>
        </p:nvCxnSpPr>
        <p:spPr>
          <a:xfrm>
            <a:off x="6959407" y="1355375"/>
            <a:ext cx="61253" cy="524862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9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22" presetClass="entr" presetSubtype="8"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10"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 Process Models</a:t>
            </a:r>
          </a:p>
        </p:txBody>
      </p:sp>
      <p:sp>
        <p:nvSpPr>
          <p:cNvPr id="4" name="Content Placeholder 2"/>
          <p:cNvSpPr>
            <a:spLocks noGrp="1"/>
          </p:cNvSpPr>
          <p:nvPr>
            <p:ph idx="1"/>
          </p:nvPr>
        </p:nvSpPr>
        <p:spPr/>
        <p:txBody>
          <a:bodyPr>
            <a:normAutofit/>
          </a:bodyPr>
          <a:lstStyle/>
          <a:p>
            <a:r>
              <a:rPr lang="en-US" dirty="0"/>
              <a:t>The evolutionary model is a </a:t>
            </a:r>
            <a:r>
              <a:rPr lang="en-US" b="1" dirty="0">
                <a:solidFill>
                  <a:srgbClr val="A32D19"/>
                </a:solidFill>
              </a:rPr>
              <a:t>combination</a:t>
            </a:r>
            <a:r>
              <a:rPr lang="en-US" dirty="0"/>
              <a:t> of the </a:t>
            </a:r>
            <a:r>
              <a:rPr lang="en-US" b="1" dirty="0">
                <a:solidFill>
                  <a:srgbClr val="A32D19"/>
                </a:solidFill>
              </a:rPr>
              <a:t>Iterative</a:t>
            </a:r>
            <a:r>
              <a:rPr lang="en-US" dirty="0"/>
              <a:t> and </a:t>
            </a:r>
            <a:r>
              <a:rPr lang="en-US" b="1" dirty="0">
                <a:solidFill>
                  <a:srgbClr val="A32D19"/>
                </a:solidFill>
              </a:rPr>
              <a:t>Incremental models </a:t>
            </a:r>
            <a:r>
              <a:rPr lang="en-US" dirty="0"/>
              <a:t>of the software development life cycle</a:t>
            </a:r>
          </a:p>
          <a:p>
            <a:r>
              <a:rPr lang="en-US" sz="2400" dirty="0"/>
              <a:t>When a set of </a:t>
            </a:r>
            <a:r>
              <a:rPr lang="en-US" sz="2400" b="1" dirty="0">
                <a:solidFill>
                  <a:srgbClr val="A32D19"/>
                </a:solidFill>
              </a:rPr>
              <a:t>core</a:t>
            </a:r>
            <a:r>
              <a:rPr lang="en-US" sz="2400" b="1" dirty="0">
                <a:solidFill>
                  <a:srgbClr val="C00000"/>
                </a:solidFill>
              </a:rPr>
              <a:t> </a:t>
            </a:r>
            <a:r>
              <a:rPr lang="en-US" sz="2400" b="1" dirty="0">
                <a:solidFill>
                  <a:srgbClr val="A32D19"/>
                </a:solidFill>
              </a:rPr>
              <a:t>product</a:t>
            </a:r>
            <a:r>
              <a:rPr lang="en-US" sz="2400" b="1" dirty="0">
                <a:solidFill>
                  <a:srgbClr val="C00000"/>
                </a:solidFill>
              </a:rPr>
              <a:t> </a:t>
            </a:r>
            <a:r>
              <a:rPr lang="en-US" sz="2400" dirty="0"/>
              <a:t>or system requirements is </a:t>
            </a:r>
            <a:r>
              <a:rPr lang="en-US" sz="2400" b="1" dirty="0">
                <a:solidFill>
                  <a:srgbClr val="A32D19"/>
                </a:solidFill>
              </a:rPr>
              <a:t>well understood</a:t>
            </a:r>
            <a:r>
              <a:rPr lang="en-US" sz="2400" dirty="0">
                <a:solidFill>
                  <a:srgbClr val="A32D19"/>
                </a:solidFill>
              </a:rPr>
              <a:t> </a:t>
            </a:r>
            <a:r>
              <a:rPr lang="en-US" sz="2400" dirty="0"/>
              <a:t>but the </a:t>
            </a:r>
            <a:r>
              <a:rPr lang="en-US" sz="2400" b="1" dirty="0">
                <a:solidFill>
                  <a:srgbClr val="A32D19"/>
                </a:solidFill>
              </a:rPr>
              <a:t>details of product </a:t>
            </a:r>
            <a:r>
              <a:rPr lang="en-US" sz="2400" dirty="0"/>
              <a:t>or system extensions have </a:t>
            </a:r>
            <a:r>
              <a:rPr lang="en-US" sz="2400" b="1" dirty="0">
                <a:solidFill>
                  <a:srgbClr val="A32D19"/>
                </a:solidFill>
              </a:rPr>
              <a:t>yet to be defined</a:t>
            </a:r>
            <a:r>
              <a:rPr lang="en-US" sz="2400" dirty="0"/>
              <a:t>.</a:t>
            </a:r>
          </a:p>
          <a:p>
            <a:r>
              <a:rPr lang="en-US" sz="2400" dirty="0"/>
              <a:t>In this situation there is </a:t>
            </a:r>
            <a:r>
              <a:rPr lang="en-US" sz="2400" b="1" dirty="0"/>
              <a:t>a need of process model </a:t>
            </a:r>
            <a:r>
              <a:rPr lang="en-US" sz="2400" dirty="0"/>
              <a:t>which specially designed to accommodate </a:t>
            </a:r>
            <a:r>
              <a:rPr lang="en-US" sz="2400" b="1" dirty="0">
                <a:solidFill>
                  <a:srgbClr val="A32D19"/>
                </a:solidFill>
              </a:rPr>
              <a:t>product</a:t>
            </a:r>
            <a:r>
              <a:rPr lang="en-US" sz="2400" dirty="0">
                <a:solidFill>
                  <a:srgbClr val="C00000"/>
                </a:solidFill>
              </a:rPr>
              <a:t> </a:t>
            </a:r>
            <a:r>
              <a:rPr lang="en-US" sz="2400" dirty="0"/>
              <a:t>that </a:t>
            </a:r>
            <a:r>
              <a:rPr lang="en-US" sz="2400" b="1" dirty="0">
                <a:solidFill>
                  <a:srgbClr val="A32D19"/>
                </a:solidFill>
              </a:rPr>
              <a:t>evolve with time</a:t>
            </a:r>
            <a:r>
              <a:rPr lang="en-US" sz="2400" dirty="0"/>
              <a:t>.</a:t>
            </a:r>
          </a:p>
          <a:p>
            <a:r>
              <a:rPr lang="en-US" sz="2400" b="1" dirty="0">
                <a:solidFill>
                  <a:srgbClr val="A32D19"/>
                </a:solidFill>
              </a:rPr>
              <a:t>Evolutionary Process Models </a:t>
            </a:r>
            <a:r>
              <a:rPr lang="en-US" sz="2400" dirty="0"/>
              <a:t>are specially meant for that which produce an increasingly more complete version of the software with each iteration.</a:t>
            </a:r>
          </a:p>
          <a:p>
            <a:r>
              <a:rPr lang="en-US" sz="2400" dirty="0"/>
              <a:t>Evolutionary Models are </a:t>
            </a:r>
            <a:r>
              <a:rPr lang="en-US" sz="2400" b="1" dirty="0">
                <a:solidFill>
                  <a:srgbClr val="A32D19"/>
                </a:solidFill>
              </a:rPr>
              <a:t>iterative</a:t>
            </a:r>
            <a:r>
              <a:rPr lang="en-US" sz="2400" dirty="0"/>
              <a:t>. </a:t>
            </a:r>
          </a:p>
          <a:p>
            <a:r>
              <a:rPr lang="en-US" sz="2400" dirty="0"/>
              <a:t>They are characterized in a manner that enables you to develop </a:t>
            </a:r>
            <a:r>
              <a:rPr lang="en-US" sz="2400" b="1" dirty="0"/>
              <a:t>increasingly more complete versions of the software</a:t>
            </a:r>
            <a:r>
              <a:rPr lang="en-US" sz="2400" dirty="0"/>
              <a:t>.</a:t>
            </a:r>
          </a:p>
          <a:p>
            <a:r>
              <a:rPr lang="en-US" sz="2400" dirty="0"/>
              <a:t>Evolutionary models are</a:t>
            </a:r>
          </a:p>
          <a:p>
            <a:pPr lvl="1"/>
            <a:r>
              <a:rPr lang="en-US" b="1" dirty="0"/>
              <a:t>Prototyping Model</a:t>
            </a:r>
          </a:p>
          <a:p>
            <a:pPr lvl="1"/>
            <a:r>
              <a:rPr lang="en-US" b="1" dirty="0"/>
              <a:t>Spiral Model</a:t>
            </a:r>
            <a:endParaRPr lang="en-US" dirty="0"/>
          </a:p>
        </p:txBody>
      </p:sp>
    </p:spTree>
    <p:extLst>
      <p:ext uri="{BB962C8B-B14F-4D97-AF65-F5344CB8AC3E}">
        <p14:creationId xmlns:p14="http://schemas.microsoft.com/office/powerpoint/2010/main" val="133942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Prototyping model</a:t>
            </a:r>
            <a:endParaRPr lang="en-US" dirty="0"/>
          </a:p>
        </p:txBody>
      </p:sp>
      <p:sp>
        <p:nvSpPr>
          <p:cNvPr id="4" name="Content Placeholder 2"/>
          <p:cNvSpPr>
            <a:spLocks noGrp="1"/>
          </p:cNvSpPr>
          <p:nvPr>
            <p:ph idx="1"/>
          </p:nvPr>
        </p:nvSpPr>
        <p:spPr>
          <a:xfrm>
            <a:off x="262359" y="1372677"/>
            <a:ext cx="11929641" cy="1416206"/>
          </a:xfrm>
        </p:spPr>
        <p:txBody>
          <a:bodyPr>
            <a:normAutofit/>
          </a:bodyPr>
          <a:lstStyle/>
          <a:p>
            <a:r>
              <a:rPr lang="en-US" sz="2400" b="1" dirty="0">
                <a:solidFill>
                  <a:srgbClr val="A32D19"/>
                </a:solidFill>
              </a:rPr>
              <a:t>Customers</a:t>
            </a:r>
            <a:r>
              <a:rPr lang="en-US" sz="2400" b="1" dirty="0">
                <a:solidFill>
                  <a:srgbClr val="C00000"/>
                </a:solidFill>
              </a:rPr>
              <a:t> </a:t>
            </a:r>
            <a:r>
              <a:rPr lang="en-US" sz="2400" b="1" dirty="0">
                <a:solidFill>
                  <a:srgbClr val="A32D19"/>
                </a:solidFill>
              </a:rPr>
              <a:t>have</a:t>
            </a:r>
            <a:r>
              <a:rPr lang="en-US" sz="2400" b="1" dirty="0">
                <a:solidFill>
                  <a:srgbClr val="C00000"/>
                </a:solidFill>
              </a:rPr>
              <a:t> </a:t>
            </a:r>
            <a:r>
              <a:rPr lang="en-US" sz="2400" dirty="0"/>
              <a:t>general </a:t>
            </a:r>
            <a:r>
              <a:rPr lang="en-US" sz="2400" b="1" dirty="0">
                <a:solidFill>
                  <a:srgbClr val="A32D19"/>
                </a:solidFill>
              </a:rPr>
              <a:t>objectives of software</a:t>
            </a:r>
            <a:r>
              <a:rPr lang="en-US" sz="2400" dirty="0">
                <a:solidFill>
                  <a:srgbClr val="A32D19"/>
                </a:solidFill>
              </a:rPr>
              <a:t> </a:t>
            </a:r>
            <a:r>
              <a:rPr lang="en-US" sz="2400" dirty="0"/>
              <a:t>but </a:t>
            </a:r>
            <a:r>
              <a:rPr lang="en-US" sz="2400" b="1" dirty="0">
                <a:solidFill>
                  <a:srgbClr val="A32D19"/>
                </a:solidFill>
              </a:rPr>
              <a:t>do not have detailed requirements</a:t>
            </a:r>
            <a:r>
              <a:rPr lang="en-US" sz="2400" dirty="0"/>
              <a:t> for functions &amp; features.</a:t>
            </a:r>
          </a:p>
          <a:p>
            <a:r>
              <a:rPr lang="en-US" sz="2400" b="1" dirty="0">
                <a:solidFill>
                  <a:srgbClr val="A32D19"/>
                </a:solidFill>
              </a:rPr>
              <a:t>Developers</a:t>
            </a:r>
            <a:r>
              <a:rPr lang="en-US" sz="2400" dirty="0">
                <a:solidFill>
                  <a:srgbClr val="C00000"/>
                </a:solidFill>
              </a:rPr>
              <a:t> </a:t>
            </a:r>
            <a:r>
              <a:rPr lang="en-US" sz="2400" dirty="0"/>
              <a:t>are </a:t>
            </a:r>
            <a:r>
              <a:rPr lang="en-US" sz="2400" b="1" dirty="0">
                <a:solidFill>
                  <a:srgbClr val="A32D19"/>
                </a:solidFill>
              </a:rPr>
              <a:t>not sure </a:t>
            </a:r>
            <a:r>
              <a:rPr lang="en-US" sz="2400" dirty="0"/>
              <a:t>about </a:t>
            </a:r>
            <a:r>
              <a:rPr lang="en-US" sz="2400" b="1" dirty="0"/>
              <a:t>efficiency of an algorithm </a:t>
            </a:r>
            <a:r>
              <a:rPr lang="en-US" sz="2400" dirty="0"/>
              <a:t>&amp; </a:t>
            </a:r>
            <a:r>
              <a:rPr lang="en-US" sz="2400" b="1" dirty="0"/>
              <a:t>technical feasibilities</a:t>
            </a:r>
            <a:r>
              <a:rPr lang="en-US" sz="2400" dirty="0"/>
              <a:t>.</a:t>
            </a:r>
          </a:p>
          <a:p>
            <a:endParaRPr lang="en-US" sz="2400" dirty="0"/>
          </a:p>
        </p:txBody>
      </p:sp>
      <p:sp>
        <p:nvSpPr>
          <p:cNvPr id="15" name="Content Placeholder 2"/>
          <p:cNvSpPr txBox="1">
            <a:spLocks/>
          </p:cNvSpPr>
          <p:nvPr/>
        </p:nvSpPr>
        <p:spPr>
          <a:xfrm>
            <a:off x="292733" y="3221121"/>
            <a:ext cx="11554126" cy="225183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serves as a </a:t>
            </a:r>
            <a:r>
              <a:rPr lang="en-US" b="1" dirty="0"/>
              <a:t>mechanism</a:t>
            </a:r>
            <a:r>
              <a:rPr lang="en-US" dirty="0"/>
              <a:t> for </a:t>
            </a:r>
            <a:r>
              <a:rPr lang="en-US" b="1" dirty="0">
                <a:solidFill>
                  <a:srgbClr val="A32D19"/>
                </a:solidFill>
              </a:rPr>
              <a:t>identifying</a:t>
            </a:r>
            <a:r>
              <a:rPr lang="en-US" dirty="0">
                <a:solidFill>
                  <a:srgbClr val="A32D19"/>
                </a:solidFill>
              </a:rPr>
              <a:t> </a:t>
            </a:r>
            <a:r>
              <a:rPr lang="en-US" b="1" dirty="0">
                <a:solidFill>
                  <a:srgbClr val="A32D19"/>
                </a:solidFill>
              </a:rPr>
              <a:t>software requirements</a:t>
            </a:r>
            <a:r>
              <a:rPr lang="en-US" dirty="0"/>
              <a:t>.</a:t>
            </a:r>
          </a:p>
          <a:p>
            <a:r>
              <a:rPr lang="en-US" dirty="0"/>
              <a:t>Prototype can be serve as “</a:t>
            </a:r>
            <a:r>
              <a:rPr lang="en-US" b="1" dirty="0">
                <a:solidFill>
                  <a:srgbClr val="A32D19"/>
                </a:solidFill>
              </a:rPr>
              <a:t>the first system</a:t>
            </a:r>
            <a:r>
              <a:rPr lang="en-US" dirty="0"/>
              <a:t>”.</a:t>
            </a:r>
          </a:p>
          <a:p>
            <a:r>
              <a:rPr lang="en-US" dirty="0"/>
              <a:t>Both stakeholders and software engineers like prototyping model</a:t>
            </a:r>
          </a:p>
          <a:p>
            <a:pPr lvl="1"/>
            <a:r>
              <a:rPr lang="en-US" dirty="0"/>
              <a:t>Users get feel for the actual system</a:t>
            </a:r>
          </a:p>
          <a:p>
            <a:pPr lvl="1"/>
            <a:r>
              <a:rPr lang="en-US" dirty="0"/>
              <a:t>Developers get to build something immediately</a:t>
            </a:r>
          </a:p>
          <a:p>
            <a:pPr marL="0" indent="0">
              <a:buNone/>
            </a:pPr>
            <a:endParaRPr lang="en-US" dirty="0"/>
          </a:p>
          <a:p>
            <a:endParaRPr lang="en-US" dirty="0"/>
          </a:p>
          <a:p>
            <a:endParaRPr lang="en-US" dirty="0"/>
          </a:p>
        </p:txBody>
      </p:sp>
      <p:sp>
        <p:nvSpPr>
          <p:cNvPr id="17" name="Rectangle 16"/>
          <p:cNvSpPr/>
          <p:nvPr/>
        </p:nvSpPr>
        <p:spPr>
          <a:xfrm>
            <a:off x="292733" y="849558"/>
            <a:ext cx="2009774"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When to use ?</a:t>
            </a:r>
          </a:p>
        </p:txBody>
      </p:sp>
      <p:cxnSp>
        <p:nvCxnSpPr>
          <p:cNvPr id="18" name="Straight Connector 17"/>
          <p:cNvCxnSpPr/>
          <p:nvPr/>
        </p:nvCxnSpPr>
        <p:spPr>
          <a:xfrm>
            <a:off x="1388107" y="1311223"/>
            <a:ext cx="10458752"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Straight Connector 27"/>
          <p:cNvCxnSpPr/>
          <p:nvPr/>
        </p:nvCxnSpPr>
        <p:spPr>
          <a:xfrm>
            <a:off x="363700" y="2920939"/>
            <a:ext cx="1148315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592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wipe(left)">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5">
                                            <p:txEl>
                                              <p:pRg st="1" end="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5">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Prototyping model cont.</a:t>
            </a:r>
            <a:endParaRPr lang="en-US" dirty="0"/>
          </a:p>
        </p:txBody>
      </p:sp>
      <p:sp>
        <p:nvSpPr>
          <p:cNvPr id="4" name="Rectangle 3"/>
          <p:cNvSpPr/>
          <p:nvPr/>
        </p:nvSpPr>
        <p:spPr>
          <a:xfrm>
            <a:off x="292733" y="849558"/>
            <a:ext cx="2410126"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It works as follow</a:t>
            </a:r>
          </a:p>
        </p:txBody>
      </p:sp>
      <p:cxnSp>
        <p:nvCxnSpPr>
          <p:cNvPr id="5" name="Straight Connector 4"/>
          <p:cNvCxnSpPr/>
          <p:nvPr/>
        </p:nvCxnSpPr>
        <p:spPr>
          <a:xfrm>
            <a:off x="1388107" y="1311223"/>
            <a:ext cx="10445305" cy="0"/>
          </a:xfrm>
          <a:prstGeom prst="line">
            <a:avLst/>
          </a:prstGeom>
        </p:spPr>
        <p:style>
          <a:lnRef idx="2">
            <a:schemeClr val="accent6"/>
          </a:lnRef>
          <a:fillRef idx="0">
            <a:schemeClr val="accent6"/>
          </a:fillRef>
          <a:effectRef idx="1">
            <a:schemeClr val="accent6"/>
          </a:effectRef>
          <a:fontRef idx="minor">
            <a:schemeClr val="tx1"/>
          </a:fontRef>
        </p:style>
      </p:cxnSp>
      <p:sp>
        <p:nvSpPr>
          <p:cNvPr id="6" name="Freeform 5"/>
          <p:cNvSpPr/>
          <p:nvPr/>
        </p:nvSpPr>
        <p:spPr>
          <a:xfrm>
            <a:off x="3693066" y="2158357"/>
            <a:ext cx="2308946" cy="511097"/>
          </a:xfrm>
          <a:custGeom>
            <a:avLst/>
            <a:gdLst>
              <a:gd name="connsiteX0" fmla="*/ 0 w 2308946"/>
              <a:gd name="connsiteY0" fmla="*/ 0 h 511097"/>
              <a:gd name="connsiteX1" fmla="*/ 2308946 w 2308946"/>
              <a:gd name="connsiteY1" fmla="*/ 0 h 511097"/>
              <a:gd name="connsiteX2" fmla="*/ 2308946 w 2308946"/>
              <a:gd name="connsiteY2" fmla="*/ 511097 h 511097"/>
              <a:gd name="connsiteX3" fmla="*/ 0 w 2308946"/>
              <a:gd name="connsiteY3" fmla="*/ 511097 h 511097"/>
              <a:gd name="connsiteX4" fmla="*/ 0 w 2308946"/>
              <a:gd name="connsiteY4" fmla="*/ 0 h 511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946" h="511097">
                <a:moveTo>
                  <a:pt x="0" y="0"/>
                </a:moveTo>
                <a:lnTo>
                  <a:pt x="2308946" y="0"/>
                </a:lnTo>
                <a:lnTo>
                  <a:pt x="2308946" y="511097"/>
                </a:lnTo>
                <a:lnTo>
                  <a:pt x="0" y="511097"/>
                </a:lnTo>
                <a:lnTo>
                  <a:pt x="0" y="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a:t>Communication</a:t>
            </a:r>
          </a:p>
        </p:txBody>
      </p:sp>
      <p:sp>
        <p:nvSpPr>
          <p:cNvPr id="7" name="Circular Arrow 6"/>
          <p:cNvSpPr/>
          <p:nvPr/>
        </p:nvSpPr>
        <p:spPr>
          <a:xfrm>
            <a:off x="840264" y="1386150"/>
            <a:ext cx="4787267" cy="4787267"/>
          </a:xfrm>
          <a:prstGeom prst="circularArrow">
            <a:avLst>
              <a:gd name="adj1" fmla="val 5201"/>
              <a:gd name="adj2" fmla="val 336003"/>
              <a:gd name="adj3" fmla="val 664695"/>
              <a:gd name="adj4" fmla="val 19708849"/>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7"/>
          <p:cNvSpPr/>
          <p:nvPr/>
        </p:nvSpPr>
        <p:spPr>
          <a:xfrm>
            <a:off x="4350041" y="4389332"/>
            <a:ext cx="1692003" cy="490627"/>
          </a:xfrm>
          <a:custGeom>
            <a:avLst/>
            <a:gdLst>
              <a:gd name="connsiteX0" fmla="*/ 0 w 1692003"/>
              <a:gd name="connsiteY0" fmla="*/ 0 h 490627"/>
              <a:gd name="connsiteX1" fmla="*/ 1692003 w 1692003"/>
              <a:gd name="connsiteY1" fmla="*/ 0 h 490627"/>
              <a:gd name="connsiteX2" fmla="*/ 1692003 w 1692003"/>
              <a:gd name="connsiteY2" fmla="*/ 490627 h 490627"/>
              <a:gd name="connsiteX3" fmla="*/ 0 w 1692003"/>
              <a:gd name="connsiteY3" fmla="*/ 490627 h 490627"/>
              <a:gd name="connsiteX4" fmla="*/ 0 w 1692003"/>
              <a:gd name="connsiteY4" fmla="*/ 0 h 49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003" h="490627">
                <a:moveTo>
                  <a:pt x="0" y="0"/>
                </a:moveTo>
                <a:lnTo>
                  <a:pt x="1692003" y="0"/>
                </a:lnTo>
                <a:lnTo>
                  <a:pt x="1692003" y="490627"/>
                </a:lnTo>
                <a:lnTo>
                  <a:pt x="0" y="490627"/>
                </a:lnTo>
                <a:lnTo>
                  <a:pt x="0" y="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30480" tIns="30480" rIns="30480" bIns="30480" numCol="1" spcCol="1270" anchor="ctr" anchorCtr="0">
            <a:noAutofit/>
          </a:bodyPr>
          <a:lstStyle/>
          <a:p>
            <a:pPr algn="ctr" defTabSz="1066800">
              <a:lnSpc>
                <a:spcPct val="90000"/>
              </a:lnSpc>
              <a:spcBef>
                <a:spcPct val="0"/>
              </a:spcBef>
              <a:spcAft>
                <a:spcPct val="35000"/>
              </a:spcAft>
            </a:pPr>
            <a:r>
              <a:rPr lang="en-US" sz="2400" b="1" dirty="0">
                <a:solidFill>
                  <a:schemeClr val="dk1"/>
                </a:solidFill>
              </a:rPr>
              <a:t>Quick Plan</a:t>
            </a:r>
          </a:p>
        </p:txBody>
      </p:sp>
      <p:sp>
        <p:nvSpPr>
          <p:cNvPr id="9" name="Circular Arrow 8"/>
          <p:cNvSpPr/>
          <p:nvPr/>
        </p:nvSpPr>
        <p:spPr>
          <a:xfrm>
            <a:off x="843845" y="1447158"/>
            <a:ext cx="4787267" cy="4787267"/>
          </a:xfrm>
          <a:prstGeom prst="circularArrow">
            <a:avLst>
              <a:gd name="adj1" fmla="val 5201"/>
              <a:gd name="adj2" fmla="val 336003"/>
              <a:gd name="adj3" fmla="val 3294539"/>
              <a:gd name="adj4" fmla="val 1757590"/>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9"/>
          <p:cNvSpPr/>
          <p:nvPr/>
        </p:nvSpPr>
        <p:spPr>
          <a:xfrm>
            <a:off x="2069221" y="5642407"/>
            <a:ext cx="2213814" cy="725100"/>
          </a:xfrm>
          <a:custGeom>
            <a:avLst/>
            <a:gdLst>
              <a:gd name="connsiteX0" fmla="*/ 0 w 2213814"/>
              <a:gd name="connsiteY0" fmla="*/ 0 h 725100"/>
              <a:gd name="connsiteX1" fmla="*/ 2213814 w 2213814"/>
              <a:gd name="connsiteY1" fmla="*/ 0 h 725100"/>
              <a:gd name="connsiteX2" fmla="*/ 2213814 w 2213814"/>
              <a:gd name="connsiteY2" fmla="*/ 725100 h 725100"/>
              <a:gd name="connsiteX3" fmla="*/ 0 w 2213814"/>
              <a:gd name="connsiteY3" fmla="*/ 725100 h 725100"/>
              <a:gd name="connsiteX4" fmla="*/ 0 w 2213814"/>
              <a:gd name="connsiteY4" fmla="*/ 0 h 72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814" h="725100">
                <a:moveTo>
                  <a:pt x="0" y="0"/>
                </a:moveTo>
                <a:lnTo>
                  <a:pt x="2213814" y="0"/>
                </a:lnTo>
                <a:lnTo>
                  <a:pt x="2213814" y="725100"/>
                </a:lnTo>
                <a:lnTo>
                  <a:pt x="0" y="725100"/>
                </a:lnTo>
                <a:lnTo>
                  <a:pt x="0" y="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30480" tIns="30480" rIns="30480" bIns="30480" numCol="1" spcCol="1270" anchor="ctr" anchorCtr="0">
            <a:noAutofit/>
          </a:bodyPr>
          <a:lstStyle/>
          <a:p>
            <a:pPr algn="ctr" defTabSz="1066800">
              <a:lnSpc>
                <a:spcPct val="90000"/>
              </a:lnSpc>
              <a:spcBef>
                <a:spcPct val="0"/>
              </a:spcBef>
              <a:spcAft>
                <a:spcPct val="35000"/>
              </a:spcAft>
            </a:pPr>
            <a:r>
              <a:rPr lang="en-US" sz="2400" b="1" dirty="0">
                <a:solidFill>
                  <a:schemeClr val="dk1"/>
                </a:solidFill>
              </a:rPr>
              <a:t>Modeling Quick Design</a:t>
            </a:r>
          </a:p>
        </p:txBody>
      </p:sp>
      <p:sp>
        <p:nvSpPr>
          <p:cNvPr id="11" name="Circular Arrow 10"/>
          <p:cNvSpPr/>
          <p:nvPr/>
        </p:nvSpPr>
        <p:spPr>
          <a:xfrm>
            <a:off x="725414" y="1449580"/>
            <a:ext cx="4787267" cy="4787267"/>
          </a:xfrm>
          <a:prstGeom prst="circularArrow">
            <a:avLst>
              <a:gd name="adj1" fmla="val 5201"/>
              <a:gd name="adj2" fmla="val 336003"/>
              <a:gd name="adj3" fmla="val 8662662"/>
              <a:gd name="adj4" fmla="val 7177404"/>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125237" y="4117941"/>
            <a:ext cx="1989365" cy="787926"/>
          </a:xfrm>
          <a:custGeom>
            <a:avLst/>
            <a:gdLst>
              <a:gd name="connsiteX0" fmla="*/ 0 w 1989365"/>
              <a:gd name="connsiteY0" fmla="*/ 0 h 787926"/>
              <a:gd name="connsiteX1" fmla="*/ 1989365 w 1989365"/>
              <a:gd name="connsiteY1" fmla="*/ 0 h 787926"/>
              <a:gd name="connsiteX2" fmla="*/ 1989365 w 1989365"/>
              <a:gd name="connsiteY2" fmla="*/ 787926 h 787926"/>
              <a:gd name="connsiteX3" fmla="*/ 0 w 1989365"/>
              <a:gd name="connsiteY3" fmla="*/ 787926 h 787926"/>
              <a:gd name="connsiteX4" fmla="*/ 0 w 1989365"/>
              <a:gd name="connsiteY4" fmla="*/ 0 h 78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9365" h="787926">
                <a:moveTo>
                  <a:pt x="0" y="0"/>
                </a:moveTo>
                <a:lnTo>
                  <a:pt x="1989365" y="0"/>
                </a:lnTo>
                <a:lnTo>
                  <a:pt x="1989365" y="787926"/>
                </a:lnTo>
                <a:lnTo>
                  <a:pt x="0" y="787926"/>
                </a:lnTo>
                <a:lnTo>
                  <a:pt x="0" y="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a:t>Construction of Prototype</a:t>
            </a:r>
          </a:p>
        </p:txBody>
      </p:sp>
      <p:sp>
        <p:nvSpPr>
          <p:cNvPr id="13" name="Circular Arrow 12"/>
          <p:cNvSpPr/>
          <p:nvPr/>
        </p:nvSpPr>
        <p:spPr>
          <a:xfrm>
            <a:off x="750236" y="1413346"/>
            <a:ext cx="4787267" cy="4787267"/>
          </a:xfrm>
          <a:prstGeom prst="circularArrow">
            <a:avLst>
              <a:gd name="adj1" fmla="val 5201"/>
              <a:gd name="adj2" fmla="val 336003"/>
              <a:gd name="adj3" fmla="val 12036943"/>
              <a:gd name="adj4" fmla="val 10294857"/>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13"/>
          <p:cNvSpPr/>
          <p:nvPr/>
        </p:nvSpPr>
        <p:spPr>
          <a:xfrm>
            <a:off x="358046" y="2060342"/>
            <a:ext cx="2317591" cy="808408"/>
          </a:xfrm>
          <a:custGeom>
            <a:avLst/>
            <a:gdLst>
              <a:gd name="connsiteX0" fmla="*/ 0 w 2317591"/>
              <a:gd name="connsiteY0" fmla="*/ 0 h 808408"/>
              <a:gd name="connsiteX1" fmla="*/ 2317591 w 2317591"/>
              <a:gd name="connsiteY1" fmla="*/ 0 h 808408"/>
              <a:gd name="connsiteX2" fmla="*/ 2317591 w 2317591"/>
              <a:gd name="connsiteY2" fmla="*/ 808408 h 808408"/>
              <a:gd name="connsiteX3" fmla="*/ 0 w 2317591"/>
              <a:gd name="connsiteY3" fmla="*/ 808408 h 808408"/>
              <a:gd name="connsiteX4" fmla="*/ 0 w 2317591"/>
              <a:gd name="connsiteY4" fmla="*/ 0 h 808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591" h="808408">
                <a:moveTo>
                  <a:pt x="0" y="0"/>
                </a:moveTo>
                <a:lnTo>
                  <a:pt x="2317591" y="0"/>
                </a:lnTo>
                <a:lnTo>
                  <a:pt x="2317591" y="808408"/>
                </a:lnTo>
                <a:lnTo>
                  <a:pt x="0" y="808408"/>
                </a:lnTo>
                <a:lnTo>
                  <a:pt x="0" y="0"/>
                </a:lnTo>
                <a:close/>
              </a:path>
            </a:pathLst>
          </a:custGeom>
        </p:spPr>
        <p:style>
          <a:lnRef idx="2">
            <a:schemeClr val="accent6"/>
          </a:lnRef>
          <a:fillRef idx="1">
            <a:schemeClr val="lt1"/>
          </a:fillRef>
          <a:effectRef idx="0">
            <a:schemeClr val="accent6"/>
          </a:effectRef>
          <a:fontRef idx="minor">
            <a:schemeClr val="dk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a:t>Deployment &amp; Feedback</a:t>
            </a:r>
          </a:p>
        </p:txBody>
      </p:sp>
      <p:sp>
        <p:nvSpPr>
          <p:cNvPr id="15" name="Circular Arrow 14"/>
          <p:cNvSpPr/>
          <p:nvPr/>
        </p:nvSpPr>
        <p:spPr>
          <a:xfrm>
            <a:off x="823281" y="1394909"/>
            <a:ext cx="4787267" cy="4787267"/>
          </a:xfrm>
          <a:prstGeom prst="circularArrow">
            <a:avLst>
              <a:gd name="adj1" fmla="val 5201"/>
              <a:gd name="adj2" fmla="val 336003"/>
              <a:gd name="adj3" fmla="val 18255926"/>
              <a:gd name="adj4" fmla="val 14067544"/>
              <a:gd name="adj5" fmla="val 606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Content Placeholder 2"/>
          <p:cNvSpPr txBox="1">
            <a:spLocks/>
          </p:cNvSpPr>
          <p:nvPr/>
        </p:nvSpPr>
        <p:spPr>
          <a:xfrm>
            <a:off x="6360457" y="5353113"/>
            <a:ext cx="5647767" cy="820304"/>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Iteration occurs and </a:t>
            </a:r>
            <a:r>
              <a:rPr lang="en-US" b="1" dirty="0">
                <a:solidFill>
                  <a:srgbClr val="A32D19"/>
                </a:solidFill>
              </a:rPr>
              <a:t>prototype</a:t>
            </a:r>
            <a:r>
              <a:rPr lang="en-US" dirty="0"/>
              <a:t> is </a:t>
            </a:r>
            <a:r>
              <a:rPr lang="en-US" b="1" dirty="0">
                <a:solidFill>
                  <a:srgbClr val="A32D19"/>
                </a:solidFill>
              </a:rPr>
              <a:t>tuned</a:t>
            </a:r>
            <a:r>
              <a:rPr lang="en-US" dirty="0">
                <a:solidFill>
                  <a:srgbClr val="C00000"/>
                </a:solidFill>
              </a:rPr>
              <a:t> </a:t>
            </a:r>
            <a:r>
              <a:rPr lang="en-US" dirty="0"/>
              <a:t>based on </a:t>
            </a:r>
            <a:r>
              <a:rPr lang="en-US" b="1" dirty="0">
                <a:solidFill>
                  <a:srgbClr val="A32D19"/>
                </a:solidFill>
              </a:rPr>
              <a:t>feedback</a:t>
            </a:r>
            <a:endParaRPr lang="en-US" dirty="0">
              <a:solidFill>
                <a:srgbClr val="A32D19"/>
              </a:solidFill>
            </a:endParaRPr>
          </a:p>
          <a:p>
            <a:endParaRPr lang="en-US" dirty="0"/>
          </a:p>
        </p:txBody>
      </p:sp>
      <p:sp>
        <p:nvSpPr>
          <p:cNvPr id="19" name="Content Placeholder 2"/>
          <p:cNvSpPr txBox="1">
            <a:spLocks/>
          </p:cNvSpPr>
          <p:nvPr/>
        </p:nvSpPr>
        <p:spPr>
          <a:xfrm>
            <a:off x="6360457" y="2329127"/>
            <a:ext cx="5647767" cy="463213"/>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Identify</a:t>
            </a:r>
            <a:r>
              <a:rPr lang="en-US" b="1" dirty="0">
                <a:solidFill>
                  <a:srgbClr val="C00000"/>
                </a:solidFill>
              </a:rPr>
              <a:t> </a:t>
            </a:r>
            <a:r>
              <a:rPr lang="en-US" b="1" dirty="0">
                <a:solidFill>
                  <a:srgbClr val="A32D19"/>
                </a:solidFill>
              </a:rPr>
              <a:t>requirements</a:t>
            </a:r>
            <a:r>
              <a:rPr lang="en-US" b="1" dirty="0">
                <a:solidFill>
                  <a:srgbClr val="C00000"/>
                </a:solidFill>
              </a:rPr>
              <a:t> </a:t>
            </a:r>
            <a:r>
              <a:rPr lang="en-US" dirty="0"/>
              <a:t>&amp; design </a:t>
            </a:r>
            <a:r>
              <a:rPr lang="en-US" b="1" dirty="0">
                <a:solidFill>
                  <a:srgbClr val="A32D19"/>
                </a:solidFill>
              </a:rPr>
              <a:t>quick</a:t>
            </a:r>
            <a:r>
              <a:rPr lang="en-US" b="1" dirty="0">
                <a:solidFill>
                  <a:srgbClr val="C00000"/>
                </a:solidFill>
              </a:rPr>
              <a:t> </a:t>
            </a:r>
            <a:r>
              <a:rPr lang="en-US" b="1" dirty="0">
                <a:solidFill>
                  <a:srgbClr val="A32D19"/>
                </a:solidFill>
              </a:rPr>
              <a:t>plan</a:t>
            </a:r>
          </a:p>
        </p:txBody>
      </p:sp>
      <p:sp>
        <p:nvSpPr>
          <p:cNvPr id="20" name="Content Placeholder 2"/>
          <p:cNvSpPr txBox="1">
            <a:spLocks/>
          </p:cNvSpPr>
          <p:nvPr/>
        </p:nvSpPr>
        <p:spPr>
          <a:xfrm>
            <a:off x="6360457" y="2913124"/>
            <a:ext cx="5647767" cy="835762"/>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Model</a:t>
            </a:r>
            <a:r>
              <a:rPr lang="en-US" dirty="0">
                <a:solidFill>
                  <a:srgbClr val="C00000"/>
                </a:solidFill>
              </a:rPr>
              <a:t> </a:t>
            </a:r>
            <a:r>
              <a:rPr lang="en-US" dirty="0"/>
              <a:t>a quick </a:t>
            </a:r>
            <a:r>
              <a:rPr lang="en-US" b="1" dirty="0">
                <a:solidFill>
                  <a:srgbClr val="A32D19"/>
                </a:solidFill>
              </a:rPr>
              <a:t>design</a:t>
            </a:r>
            <a:r>
              <a:rPr lang="en-US" dirty="0">
                <a:solidFill>
                  <a:srgbClr val="C00000"/>
                </a:solidFill>
              </a:rPr>
              <a:t> </a:t>
            </a:r>
            <a:r>
              <a:rPr lang="en-US" dirty="0"/>
              <a:t>(focuses on visible part of software)</a:t>
            </a:r>
          </a:p>
          <a:p>
            <a:endParaRPr lang="en-US" dirty="0"/>
          </a:p>
          <a:p>
            <a:endParaRPr lang="en-US" dirty="0"/>
          </a:p>
        </p:txBody>
      </p:sp>
      <p:sp>
        <p:nvSpPr>
          <p:cNvPr id="22" name="Content Placeholder 2"/>
          <p:cNvSpPr txBox="1">
            <a:spLocks/>
          </p:cNvSpPr>
          <p:nvPr/>
        </p:nvSpPr>
        <p:spPr>
          <a:xfrm>
            <a:off x="6360457" y="3869670"/>
            <a:ext cx="5647767" cy="477947"/>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Construct</a:t>
            </a:r>
            <a:r>
              <a:rPr lang="en-US" b="1" dirty="0">
                <a:solidFill>
                  <a:srgbClr val="C00000"/>
                </a:solidFill>
              </a:rPr>
              <a:t> </a:t>
            </a:r>
            <a:r>
              <a:rPr lang="en-US" b="1" dirty="0">
                <a:solidFill>
                  <a:srgbClr val="A32D19"/>
                </a:solidFill>
              </a:rPr>
              <a:t>Prototype</a:t>
            </a:r>
            <a:r>
              <a:rPr lang="en-US" dirty="0"/>
              <a:t> &amp; deploy</a:t>
            </a:r>
          </a:p>
          <a:p>
            <a:endParaRPr lang="en-US" dirty="0"/>
          </a:p>
          <a:p>
            <a:endParaRPr lang="en-US" dirty="0"/>
          </a:p>
        </p:txBody>
      </p:sp>
      <p:sp>
        <p:nvSpPr>
          <p:cNvPr id="23" name="Content Placeholder 2"/>
          <p:cNvSpPr txBox="1">
            <a:spLocks/>
          </p:cNvSpPr>
          <p:nvPr/>
        </p:nvSpPr>
        <p:spPr>
          <a:xfrm>
            <a:off x="6360457" y="4468401"/>
            <a:ext cx="5647767" cy="763926"/>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Stakeholders </a:t>
            </a:r>
            <a:r>
              <a:rPr lang="en-US" b="1" dirty="0">
                <a:solidFill>
                  <a:srgbClr val="A32D19"/>
                </a:solidFill>
              </a:rPr>
              <a:t>evaluate</a:t>
            </a:r>
            <a:r>
              <a:rPr lang="en-US" dirty="0">
                <a:solidFill>
                  <a:srgbClr val="C00000"/>
                </a:solidFill>
              </a:rPr>
              <a:t> </a:t>
            </a:r>
            <a:r>
              <a:rPr lang="en-US" dirty="0"/>
              <a:t>this </a:t>
            </a:r>
            <a:r>
              <a:rPr lang="en-US" b="1" dirty="0">
                <a:solidFill>
                  <a:srgbClr val="A32D19"/>
                </a:solidFill>
              </a:rPr>
              <a:t>prototype</a:t>
            </a:r>
            <a:r>
              <a:rPr lang="en-US" dirty="0">
                <a:solidFill>
                  <a:srgbClr val="C00000"/>
                </a:solidFill>
              </a:rPr>
              <a:t> </a:t>
            </a:r>
            <a:r>
              <a:rPr lang="en-US" dirty="0"/>
              <a:t>and provides </a:t>
            </a:r>
            <a:r>
              <a:rPr lang="en-US" b="1" dirty="0">
                <a:solidFill>
                  <a:srgbClr val="A32D19"/>
                </a:solidFill>
              </a:rPr>
              <a:t>feedback</a:t>
            </a:r>
            <a:endParaRPr lang="en-US" dirty="0">
              <a:solidFill>
                <a:srgbClr val="A32D19"/>
              </a:solidFill>
            </a:endParaRPr>
          </a:p>
          <a:p>
            <a:endParaRPr lang="en-US" dirty="0"/>
          </a:p>
        </p:txBody>
      </p:sp>
      <p:cxnSp>
        <p:nvCxnSpPr>
          <p:cNvPr id="24" name="Straight Connector 23"/>
          <p:cNvCxnSpPr/>
          <p:nvPr/>
        </p:nvCxnSpPr>
        <p:spPr>
          <a:xfrm>
            <a:off x="6164117" y="1338117"/>
            <a:ext cx="61253" cy="524862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85F8389-E63C-9B50-9255-4D43AE4AA6AF}"/>
              </a:ext>
            </a:extLst>
          </p:cNvPr>
          <p:cNvSpPr txBox="1">
            <a:spLocks/>
          </p:cNvSpPr>
          <p:nvPr/>
        </p:nvSpPr>
        <p:spPr>
          <a:xfrm>
            <a:off x="6320796" y="1493097"/>
            <a:ext cx="5647767" cy="843111"/>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Communicate</a:t>
            </a:r>
            <a:r>
              <a:rPr lang="en-US" b="1" dirty="0">
                <a:solidFill>
                  <a:srgbClr val="C00000"/>
                </a:solidFill>
              </a:rPr>
              <a:t> </a:t>
            </a:r>
            <a:r>
              <a:rPr lang="en-US" dirty="0"/>
              <a:t>with stockholders </a:t>
            </a:r>
            <a:r>
              <a:rPr lang="en-US" b="1" dirty="0">
                <a:solidFill>
                  <a:srgbClr val="A32D19"/>
                </a:solidFill>
              </a:rPr>
              <a:t>&amp;</a:t>
            </a:r>
            <a:r>
              <a:rPr lang="en-US" b="1" dirty="0">
                <a:solidFill>
                  <a:srgbClr val="C00000"/>
                </a:solidFill>
              </a:rPr>
              <a:t> </a:t>
            </a:r>
            <a:r>
              <a:rPr lang="en-US" b="1" dirty="0">
                <a:solidFill>
                  <a:srgbClr val="A32D19"/>
                </a:solidFill>
              </a:rPr>
              <a:t>define</a:t>
            </a:r>
            <a:r>
              <a:rPr lang="en-US" b="1" dirty="0">
                <a:solidFill>
                  <a:srgbClr val="C00000"/>
                </a:solidFill>
              </a:rPr>
              <a:t> </a:t>
            </a:r>
            <a:r>
              <a:rPr lang="en-US" b="1" dirty="0">
                <a:solidFill>
                  <a:srgbClr val="A32D19"/>
                </a:solidFill>
              </a:rPr>
              <a:t>objective</a:t>
            </a:r>
            <a:r>
              <a:rPr lang="en-US" b="1" dirty="0">
                <a:solidFill>
                  <a:srgbClr val="C00000"/>
                </a:solidFill>
              </a:rPr>
              <a:t> </a:t>
            </a:r>
            <a:r>
              <a:rPr lang="en-US" dirty="0"/>
              <a:t>of Software</a:t>
            </a:r>
          </a:p>
        </p:txBody>
      </p:sp>
    </p:spTree>
    <p:extLst>
      <p:ext uri="{BB962C8B-B14F-4D97-AF65-F5344CB8AC3E}">
        <p14:creationId xmlns:p14="http://schemas.microsoft.com/office/powerpoint/2010/main" val="341645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par>
                                <p:cTn id="10" presetID="22" presetClass="entr" presetSubtype="1"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00"/>
                                        <p:tgtEl>
                                          <p:spTgt spid="1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P spid="14" grpId="0" animBg="1"/>
      <p:bldP spid="18" grpId="0"/>
      <p:bldP spid="19" grpId="0"/>
      <p:bldP spid="20" grpId="0"/>
      <p:bldP spid="22" grpId="0"/>
      <p:bldP spid="23"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AB5E-817C-18C0-BFA7-C40D87AAD911}"/>
              </a:ext>
            </a:extLst>
          </p:cNvPr>
          <p:cNvSpPr>
            <a:spLocks noGrp="1"/>
          </p:cNvSpPr>
          <p:nvPr>
            <p:ph type="title"/>
          </p:nvPr>
        </p:nvSpPr>
        <p:spPr/>
        <p:txBody>
          <a:bodyPr/>
          <a:lstStyle/>
          <a:p>
            <a:r>
              <a:rPr lang="en-IN" dirty="0"/>
              <a:t>Key Aspects of Engineering</a:t>
            </a:r>
          </a:p>
        </p:txBody>
      </p:sp>
      <p:sp>
        <p:nvSpPr>
          <p:cNvPr id="3" name="Content Placeholder 2">
            <a:extLst>
              <a:ext uri="{FF2B5EF4-FFF2-40B4-BE49-F238E27FC236}">
                <a16:creationId xmlns:a16="http://schemas.microsoft.com/office/drawing/2014/main" id="{66E0FAFE-616D-1794-0E82-91CCBDBA52D8}"/>
              </a:ext>
            </a:extLst>
          </p:cNvPr>
          <p:cNvSpPr>
            <a:spLocks noGrp="1"/>
          </p:cNvSpPr>
          <p:nvPr>
            <p:ph idx="1"/>
          </p:nvPr>
        </p:nvSpPr>
        <p:spPr/>
        <p:txBody>
          <a:bodyPr/>
          <a:lstStyle/>
          <a:p>
            <a:r>
              <a:rPr lang="en-US" dirty="0"/>
              <a:t>Application of Science and Mathematics</a:t>
            </a:r>
          </a:p>
          <a:p>
            <a:pPr lvl="1"/>
            <a:r>
              <a:rPr lang="en-US" dirty="0"/>
              <a:t>Using </a:t>
            </a:r>
            <a:r>
              <a:rPr lang="en-US" b="1" dirty="0"/>
              <a:t>physics to design bridges </a:t>
            </a:r>
            <a:r>
              <a:rPr lang="en-US" dirty="0"/>
              <a:t>that can </a:t>
            </a:r>
            <a:r>
              <a:rPr lang="en-US" b="1" dirty="0"/>
              <a:t>withstand</a:t>
            </a:r>
            <a:r>
              <a:rPr lang="en-US" dirty="0"/>
              <a:t> </a:t>
            </a:r>
            <a:r>
              <a:rPr lang="en-US" b="1" dirty="0"/>
              <a:t>loads</a:t>
            </a:r>
            <a:r>
              <a:rPr lang="en-US" dirty="0"/>
              <a:t> and </a:t>
            </a:r>
            <a:r>
              <a:rPr lang="en-US" b="1" dirty="0"/>
              <a:t>forces</a:t>
            </a:r>
            <a:r>
              <a:rPr lang="en-US" dirty="0"/>
              <a:t>.</a:t>
            </a:r>
          </a:p>
          <a:p>
            <a:r>
              <a:rPr lang="en-IN" dirty="0"/>
              <a:t>Design and Innovation</a:t>
            </a:r>
          </a:p>
          <a:p>
            <a:pPr lvl="1"/>
            <a:r>
              <a:rPr lang="en-US" dirty="0"/>
              <a:t>Designing a new type of </a:t>
            </a:r>
            <a:r>
              <a:rPr lang="en-US" b="1" dirty="0"/>
              <a:t>eco-friendly car </a:t>
            </a:r>
            <a:r>
              <a:rPr lang="en-US" dirty="0"/>
              <a:t>that </a:t>
            </a:r>
            <a:r>
              <a:rPr lang="en-US" b="1" dirty="0"/>
              <a:t>reduces emissions</a:t>
            </a:r>
            <a:r>
              <a:rPr lang="en-US" dirty="0"/>
              <a:t> and is cost-effective to produce.</a:t>
            </a:r>
          </a:p>
          <a:p>
            <a:r>
              <a:rPr lang="en-IN" dirty="0"/>
              <a:t>Problem-Solving</a:t>
            </a:r>
          </a:p>
          <a:p>
            <a:pPr lvl="1"/>
            <a:r>
              <a:rPr lang="en-US" b="1" dirty="0"/>
              <a:t>Developing</a:t>
            </a:r>
            <a:r>
              <a:rPr lang="en-US" dirty="0"/>
              <a:t> an </a:t>
            </a:r>
            <a:r>
              <a:rPr lang="en-US" b="1" dirty="0"/>
              <a:t>affordable</a:t>
            </a:r>
            <a:r>
              <a:rPr lang="en-US" dirty="0"/>
              <a:t> and </a:t>
            </a:r>
            <a:r>
              <a:rPr lang="en-US" b="1" dirty="0"/>
              <a:t>effective</a:t>
            </a:r>
            <a:r>
              <a:rPr lang="en-US" dirty="0"/>
              <a:t> </a:t>
            </a:r>
            <a:r>
              <a:rPr lang="en-US" b="1" dirty="0"/>
              <a:t>water</a:t>
            </a:r>
            <a:r>
              <a:rPr lang="en-US" dirty="0"/>
              <a:t> </a:t>
            </a:r>
            <a:r>
              <a:rPr lang="en-US" b="1" dirty="0"/>
              <a:t>filtration</a:t>
            </a:r>
            <a:r>
              <a:rPr lang="en-US" dirty="0"/>
              <a:t> </a:t>
            </a:r>
            <a:r>
              <a:rPr lang="en-US" b="1" dirty="0"/>
              <a:t>system</a:t>
            </a:r>
            <a:r>
              <a:rPr lang="en-US" dirty="0"/>
              <a:t> for communities in developing countries.</a:t>
            </a:r>
          </a:p>
          <a:p>
            <a:r>
              <a:rPr lang="en-IN" dirty="0"/>
              <a:t>Use of Technology</a:t>
            </a:r>
          </a:p>
          <a:p>
            <a:pPr lvl="1"/>
            <a:r>
              <a:rPr lang="en-US" dirty="0"/>
              <a:t>Imagine engineers are </a:t>
            </a:r>
            <a:r>
              <a:rPr lang="en-US" b="1" dirty="0"/>
              <a:t>designing</a:t>
            </a:r>
            <a:r>
              <a:rPr lang="en-US" dirty="0"/>
              <a:t> a </a:t>
            </a:r>
            <a:r>
              <a:rPr lang="en-US" b="1" dirty="0"/>
              <a:t>rocket</a:t>
            </a:r>
            <a:r>
              <a:rPr lang="en-US" dirty="0"/>
              <a:t>. They use computer programs to </a:t>
            </a:r>
            <a:r>
              <a:rPr lang="en-US" b="1" dirty="0"/>
              <a:t>create</a:t>
            </a:r>
            <a:r>
              <a:rPr lang="en-US" dirty="0"/>
              <a:t> </a:t>
            </a:r>
            <a:r>
              <a:rPr lang="en-US" b="1" dirty="0"/>
              <a:t>digital</a:t>
            </a:r>
            <a:r>
              <a:rPr lang="en-US" dirty="0"/>
              <a:t> </a:t>
            </a:r>
            <a:r>
              <a:rPr lang="en-US" b="1" dirty="0"/>
              <a:t>pictures</a:t>
            </a:r>
            <a:r>
              <a:rPr lang="en-US" dirty="0"/>
              <a:t> of the </a:t>
            </a:r>
            <a:r>
              <a:rPr lang="en-US" b="1" dirty="0"/>
              <a:t>rocket</a:t>
            </a:r>
            <a:r>
              <a:rPr lang="en-US" dirty="0"/>
              <a:t> and </a:t>
            </a:r>
            <a:r>
              <a:rPr lang="en-US" b="1" dirty="0">
                <a:solidFill>
                  <a:srgbClr val="A32D19"/>
                </a:solidFill>
              </a:rPr>
              <a:t>see how it will work in different situations</a:t>
            </a:r>
            <a:r>
              <a:rPr lang="en-US" dirty="0"/>
              <a:t>, like flying through the air or landing safely.</a:t>
            </a:r>
            <a:endParaRPr lang="en-IN" dirty="0"/>
          </a:p>
          <a:p>
            <a:r>
              <a:rPr lang="en-IN" dirty="0"/>
              <a:t>Testing and Evaluation</a:t>
            </a:r>
          </a:p>
          <a:p>
            <a:pPr lvl="1"/>
            <a:r>
              <a:rPr lang="en-US" dirty="0"/>
              <a:t>Testing a </a:t>
            </a:r>
            <a:r>
              <a:rPr lang="en-US" b="1" dirty="0"/>
              <a:t>new airplane design </a:t>
            </a:r>
            <a:r>
              <a:rPr lang="en-US" dirty="0"/>
              <a:t>in a wind tunnel to ensure it </a:t>
            </a:r>
            <a:r>
              <a:rPr lang="en-US" b="1" dirty="0">
                <a:solidFill>
                  <a:srgbClr val="A32D19"/>
                </a:solidFill>
              </a:rPr>
              <a:t>can handle different flight conditions</a:t>
            </a:r>
            <a:r>
              <a:rPr lang="en-US" dirty="0"/>
              <a:t>.</a:t>
            </a:r>
            <a:endParaRPr lang="en-IN" dirty="0"/>
          </a:p>
        </p:txBody>
      </p:sp>
    </p:spTree>
    <p:extLst>
      <p:ext uri="{BB962C8B-B14F-4D97-AF65-F5344CB8AC3E}">
        <p14:creationId xmlns:p14="http://schemas.microsoft.com/office/powerpoint/2010/main" val="300245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Prototyping model cont.</a:t>
            </a:r>
            <a:endParaRPr lang="en-US" dirty="0"/>
          </a:p>
        </p:txBody>
      </p:sp>
      <p:sp>
        <p:nvSpPr>
          <p:cNvPr id="6" name="Content Placeholder 2"/>
          <p:cNvSpPr>
            <a:spLocks noGrp="1"/>
          </p:cNvSpPr>
          <p:nvPr>
            <p:ph idx="1"/>
          </p:nvPr>
        </p:nvSpPr>
        <p:spPr>
          <a:xfrm>
            <a:off x="262359" y="1372269"/>
            <a:ext cx="11571053" cy="1615280"/>
          </a:xfrm>
        </p:spPr>
        <p:txBody>
          <a:bodyPr>
            <a:normAutofit/>
          </a:bodyPr>
          <a:lstStyle/>
          <a:p>
            <a:pPr algn="just"/>
            <a:r>
              <a:rPr lang="en-US" sz="2400" b="1" dirty="0"/>
              <a:t>Customer demand</a:t>
            </a:r>
            <a:r>
              <a:rPr lang="en-US" sz="2400" dirty="0"/>
              <a:t> that “</a:t>
            </a:r>
            <a:r>
              <a:rPr lang="en-US" sz="2400" b="1" dirty="0">
                <a:solidFill>
                  <a:srgbClr val="A32D19"/>
                </a:solidFill>
              </a:rPr>
              <a:t>a few fixes</a:t>
            </a:r>
            <a:r>
              <a:rPr lang="en-US" sz="2400" dirty="0"/>
              <a:t>” be applied to </a:t>
            </a:r>
            <a:r>
              <a:rPr lang="en-US" sz="2400" b="1" dirty="0"/>
              <a:t>make</a:t>
            </a:r>
            <a:r>
              <a:rPr lang="en-US" sz="2400" dirty="0"/>
              <a:t> the </a:t>
            </a:r>
            <a:r>
              <a:rPr lang="en-US" sz="2400" b="1" dirty="0"/>
              <a:t>prototype a working product</a:t>
            </a:r>
            <a:r>
              <a:rPr lang="en-US" sz="2400" dirty="0"/>
              <a:t>, due to that software quality suffers as a result</a:t>
            </a:r>
          </a:p>
          <a:p>
            <a:r>
              <a:rPr lang="en-US" sz="2400" b="1" dirty="0">
                <a:solidFill>
                  <a:srgbClr val="A32D19"/>
                </a:solidFill>
              </a:rPr>
              <a:t>Developer</a:t>
            </a:r>
            <a:r>
              <a:rPr lang="en-US" sz="2400" dirty="0">
                <a:solidFill>
                  <a:srgbClr val="C00000"/>
                </a:solidFill>
              </a:rPr>
              <a:t> </a:t>
            </a:r>
            <a:r>
              <a:rPr lang="en-US" sz="2400" dirty="0"/>
              <a:t>often makes </a:t>
            </a:r>
            <a:r>
              <a:rPr lang="en-US" sz="2400" b="1" dirty="0">
                <a:solidFill>
                  <a:srgbClr val="A32D19"/>
                </a:solidFill>
              </a:rPr>
              <a:t>implementation</a:t>
            </a:r>
            <a:r>
              <a:rPr lang="en-US" sz="2400" dirty="0">
                <a:solidFill>
                  <a:srgbClr val="C00000"/>
                </a:solidFill>
              </a:rPr>
              <a:t> </a:t>
            </a:r>
            <a:r>
              <a:rPr lang="en-US" sz="2400" dirty="0"/>
              <a:t>in order to get a prototype working quickly; </a:t>
            </a:r>
            <a:r>
              <a:rPr lang="en-US" sz="2400" b="1" dirty="0">
                <a:solidFill>
                  <a:srgbClr val="A32D19"/>
                </a:solidFill>
              </a:rPr>
              <a:t>without</a:t>
            </a:r>
            <a:r>
              <a:rPr lang="en-US" sz="2400" b="1" dirty="0">
                <a:solidFill>
                  <a:srgbClr val="C00000"/>
                </a:solidFill>
              </a:rPr>
              <a:t> </a:t>
            </a:r>
            <a:r>
              <a:rPr lang="en-US" sz="2400" b="1" dirty="0">
                <a:solidFill>
                  <a:srgbClr val="A32D19"/>
                </a:solidFill>
              </a:rPr>
              <a:t>considering</a:t>
            </a:r>
            <a:r>
              <a:rPr lang="en-US" sz="2400" b="1" dirty="0">
                <a:solidFill>
                  <a:srgbClr val="C00000"/>
                </a:solidFill>
              </a:rPr>
              <a:t> </a:t>
            </a:r>
            <a:r>
              <a:rPr lang="en-US" sz="2400" b="1" dirty="0">
                <a:solidFill>
                  <a:srgbClr val="A32D19"/>
                </a:solidFill>
              </a:rPr>
              <a:t>other</a:t>
            </a:r>
            <a:r>
              <a:rPr lang="en-US" sz="2400" b="1" dirty="0">
                <a:solidFill>
                  <a:srgbClr val="C00000"/>
                </a:solidFill>
              </a:rPr>
              <a:t> </a:t>
            </a:r>
            <a:r>
              <a:rPr lang="en-US" sz="2400" b="1" dirty="0">
                <a:solidFill>
                  <a:srgbClr val="A32D19"/>
                </a:solidFill>
              </a:rPr>
              <a:t>factors</a:t>
            </a:r>
            <a:r>
              <a:rPr lang="en-US" sz="2400" dirty="0"/>
              <a:t> in mind like OS, Programming language, etc.</a:t>
            </a:r>
          </a:p>
          <a:p>
            <a:endParaRPr lang="en-US" sz="2400" dirty="0"/>
          </a:p>
        </p:txBody>
      </p:sp>
      <p:sp>
        <p:nvSpPr>
          <p:cNvPr id="4" name="Rectangle 3"/>
          <p:cNvSpPr/>
          <p:nvPr/>
        </p:nvSpPr>
        <p:spPr>
          <a:xfrm>
            <a:off x="292733" y="849558"/>
            <a:ext cx="2410126"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Problem Areas</a:t>
            </a:r>
          </a:p>
        </p:txBody>
      </p:sp>
      <p:cxnSp>
        <p:nvCxnSpPr>
          <p:cNvPr id="5" name="Straight Connector 4"/>
          <p:cNvCxnSpPr/>
          <p:nvPr/>
        </p:nvCxnSpPr>
        <p:spPr>
          <a:xfrm>
            <a:off x="1388107" y="1311223"/>
            <a:ext cx="10445305" cy="0"/>
          </a:xfrm>
          <a:prstGeom prst="line">
            <a:avLst/>
          </a:prstGeom>
        </p:spPr>
        <p:style>
          <a:lnRef idx="2">
            <a:schemeClr val="accent6"/>
          </a:lnRef>
          <a:fillRef idx="0">
            <a:schemeClr val="accent6"/>
          </a:fillRef>
          <a:effectRef idx="1">
            <a:schemeClr val="accent6"/>
          </a:effectRef>
          <a:fontRef idx="minor">
            <a:schemeClr val="tx1"/>
          </a:fontRef>
        </p:style>
      </p:cxnSp>
      <p:sp>
        <p:nvSpPr>
          <p:cNvPr id="7" name="Rectangle 6"/>
          <p:cNvSpPr/>
          <p:nvPr/>
        </p:nvSpPr>
        <p:spPr>
          <a:xfrm>
            <a:off x="292733" y="3092823"/>
            <a:ext cx="2410126"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Advantages</a:t>
            </a:r>
          </a:p>
        </p:txBody>
      </p:sp>
      <p:cxnSp>
        <p:nvCxnSpPr>
          <p:cNvPr id="8" name="Straight Connector 7"/>
          <p:cNvCxnSpPr/>
          <p:nvPr/>
        </p:nvCxnSpPr>
        <p:spPr>
          <a:xfrm>
            <a:off x="1388107" y="3554488"/>
            <a:ext cx="10445305" cy="0"/>
          </a:xfrm>
          <a:prstGeom prst="line">
            <a:avLst/>
          </a:prstGeom>
        </p:spPr>
        <p:style>
          <a:lnRef idx="2">
            <a:schemeClr val="accent6"/>
          </a:lnRef>
          <a:fillRef idx="0">
            <a:schemeClr val="accent6"/>
          </a:fillRef>
          <a:effectRef idx="1">
            <a:schemeClr val="accent6"/>
          </a:effectRef>
          <a:fontRef idx="minor">
            <a:schemeClr val="tx1"/>
          </a:fontRef>
        </p:style>
      </p:cxnSp>
      <p:sp>
        <p:nvSpPr>
          <p:cNvPr id="9" name="Content Placeholder 2"/>
          <p:cNvSpPr txBox="1">
            <a:spLocks/>
          </p:cNvSpPr>
          <p:nvPr/>
        </p:nvSpPr>
        <p:spPr>
          <a:xfrm>
            <a:off x="292733" y="3648617"/>
            <a:ext cx="11540679" cy="1714365"/>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Users</a:t>
            </a:r>
            <a:r>
              <a:rPr lang="en-US" dirty="0">
                <a:solidFill>
                  <a:srgbClr val="C00000"/>
                </a:solidFill>
              </a:rPr>
              <a:t> </a:t>
            </a:r>
            <a:r>
              <a:rPr lang="en-US" dirty="0"/>
              <a:t>are actively </a:t>
            </a:r>
            <a:r>
              <a:rPr lang="en-US" b="1" dirty="0">
                <a:solidFill>
                  <a:srgbClr val="A32D19"/>
                </a:solidFill>
              </a:rPr>
              <a:t>involved</a:t>
            </a:r>
            <a:r>
              <a:rPr lang="en-US" dirty="0">
                <a:solidFill>
                  <a:srgbClr val="C00000"/>
                </a:solidFill>
              </a:rPr>
              <a:t> </a:t>
            </a:r>
            <a:r>
              <a:rPr lang="en-US" dirty="0"/>
              <a:t>in the </a:t>
            </a:r>
            <a:r>
              <a:rPr lang="en-US" b="1" dirty="0">
                <a:solidFill>
                  <a:srgbClr val="A32D19"/>
                </a:solidFill>
              </a:rPr>
              <a:t>development</a:t>
            </a:r>
          </a:p>
          <a:p>
            <a:r>
              <a:rPr lang="en-US" dirty="0"/>
              <a:t>Since in this methodology a working model of the system is provided, the </a:t>
            </a:r>
            <a:r>
              <a:rPr lang="en-US" b="1" dirty="0">
                <a:solidFill>
                  <a:srgbClr val="A32D19"/>
                </a:solidFill>
              </a:rPr>
              <a:t>users get a better</a:t>
            </a:r>
            <a:r>
              <a:rPr lang="en-US" b="1" dirty="0">
                <a:solidFill>
                  <a:srgbClr val="C00000"/>
                </a:solidFill>
              </a:rPr>
              <a:t> </a:t>
            </a:r>
            <a:r>
              <a:rPr lang="en-US" b="1" dirty="0">
                <a:solidFill>
                  <a:srgbClr val="A32D19"/>
                </a:solidFill>
              </a:rPr>
              <a:t>understanding</a:t>
            </a:r>
            <a:r>
              <a:rPr lang="en-US" dirty="0"/>
              <a:t> of the </a:t>
            </a:r>
            <a:r>
              <a:rPr lang="en-US" b="1" dirty="0">
                <a:solidFill>
                  <a:srgbClr val="A32D19"/>
                </a:solidFill>
              </a:rPr>
              <a:t>system</a:t>
            </a:r>
            <a:r>
              <a:rPr lang="en-US" dirty="0">
                <a:solidFill>
                  <a:srgbClr val="C00000"/>
                </a:solidFill>
              </a:rPr>
              <a:t> </a:t>
            </a:r>
            <a:r>
              <a:rPr lang="en-US" dirty="0"/>
              <a:t>being developed</a:t>
            </a:r>
          </a:p>
          <a:p>
            <a:r>
              <a:rPr lang="en-US" b="1" dirty="0">
                <a:solidFill>
                  <a:srgbClr val="A32D19"/>
                </a:solidFill>
              </a:rPr>
              <a:t>Errors</a:t>
            </a:r>
            <a:r>
              <a:rPr lang="en-US" dirty="0">
                <a:solidFill>
                  <a:srgbClr val="C00000"/>
                </a:solidFill>
              </a:rPr>
              <a:t> </a:t>
            </a:r>
            <a:r>
              <a:rPr lang="en-US" dirty="0"/>
              <a:t>can be </a:t>
            </a:r>
            <a:r>
              <a:rPr lang="en-US" b="1" dirty="0">
                <a:solidFill>
                  <a:srgbClr val="A32D19"/>
                </a:solidFill>
              </a:rPr>
              <a:t>detected</a:t>
            </a:r>
            <a:r>
              <a:rPr lang="en-US" dirty="0">
                <a:solidFill>
                  <a:srgbClr val="C00000"/>
                </a:solidFill>
              </a:rPr>
              <a:t> </a:t>
            </a:r>
            <a:r>
              <a:rPr lang="en-US" dirty="0"/>
              <a:t>much </a:t>
            </a:r>
            <a:r>
              <a:rPr lang="en-US" b="1" dirty="0">
                <a:solidFill>
                  <a:srgbClr val="A32D19"/>
                </a:solidFill>
              </a:rPr>
              <a:t>earlier</a:t>
            </a:r>
            <a:endParaRPr lang="en-US" dirty="0">
              <a:solidFill>
                <a:srgbClr val="A32D19"/>
              </a:solidFill>
            </a:endParaRPr>
          </a:p>
          <a:p>
            <a:pPr marL="0" indent="0">
              <a:buNone/>
            </a:pPr>
            <a:endParaRPr lang="en-US" dirty="0"/>
          </a:p>
        </p:txBody>
      </p:sp>
    </p:spTree>
    <p:extLst>
      <p:ext uri="{BB962C8B-B14F-4D97-AF65-F5344CB8AC3E}">
        <p14:creationId xmlns:p14="http://schemas.microsoft.com/office/powerpoint/2010/main" val="184999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Spiral Model</a:t>
            </a:r>
            <a:endParaRPr lang="en-US" dirty="0"/>
          </a:p>
        </p:txBody>
      </p:sp>
      <p:sp>
        <p:nvSpPr>
          <p:cNvPr id="5" name="Content Placeholder 2"/>
          <p:cNvSpPr>
            <a:spLocks noGrp="1"/>
          </p:cNvSpPr>
          <p:nvPr>
            <p:ph idx="1"/>
          </p:nvPr>
        </p:nvSpPr>
        <p:spPr>
          <a:xfrm>
            <a:off x="5637109" y="891581"/>
            <a:ext cx="6423712" cy="5590565"/>
          </a:xfrm>
        </p:spPr>
        <p:txBody>
          <a:bodyPr>
            <a:normAutofit/>
          </a:bodyPr>
          <a:lstStyle/>
          <a:p>
            <a:pPr algn="just"/>
            <a:r>
              <a:rPr lang="en-US" sz="2400" dirty="0"/>
              <a:t>It provides the </a:t>
            </a:r>
            <a:r>
              <a:rPr lang="en-US" sz="2400" b="1" dirty="0">
                <a:solidFill>
                  <a:srgbClr val="A32D19"/>
                </a:solidFill>
              </a:rPr>
              <a:t>potential</a:t>
            </a:r>
            <a:r>
              <a:rPr lang="en-US" sz="2400" dirty="0">
                <a:solidFill>
                  <a:srgbClr val="C00000"/>
                </a:solidFill>
              </a:rPr>
              <a:t> </a:t>
            </a:r>
            <a:r>
              <a:rPr lang="en-US" sz="2400" dirty="0"/>
              <a:t>for </a:t>
            </a:r>
            <a:r>
              <a:rPr lang="en-US" sz="2400" b="1" dirty="0">
                <a:solidFill>
                  <a:srgbClr val="A32D19"/>
                </a:solidFill>
              </a:rPr>
              <a:t>rapid</a:t>
            </a:r>
            <a:r>
              <a:rPr lang="en-US" sz="2400" b="1" dirty="0">
                <a:solidFill>
                  <a:srgbClr val="C00000"/>
                </a:solidFill>
              </a:rPr>
              <a:t> </a:t>
            </a:r>
            <a:r>
              <a:rPr lang="en-US" sz="2400" b="1" dirty="0">
                <a:solidFill>
                  <a:srgbClr val="A32D19"/>
                </a:solidFill>
              </a:rPr>
              <a:t>development</a:t>
            </a:r>
            <a:r>
              <a:rPr lang="en-US" sz="2400" dirty="0"/>
              <a:t>.</a:t>
            </a:r>
          </a:p>
          <a:p>
            <a:pPr algn="just"/>
            <a:r>
              <a:rPr lang="en-US" sz="2400" dirty="0"/>
              <a:t>Software is developed in a series of evolutionary releases.</a:t>
            </a:r>
          </a:p>
          <a:p>
            <a:pPr algn="just"/>
            <a:r>
              <a:rPr lang="en-US" sz="2400" b="1" dirty="0">
                <a:solidFill>
                  <a:srgbClr val="A32D19"/>
                </a:solidFill>
              </a:rPr>
              <a:t>Early</a:t>
            </a:r>
            <a:r>
              <a:rPr lang="en-US" sz="2400" b="1" dirty="0">
                <a:solidFill>
                  <a:srgbClr val="C00000"/>
                </a:solidFill>
              </a:rPr>
              <a:t> </a:t>
            </a:r>
            <a:r>
              <a:rPr lang="en-US" sz="2400" b="1" dirty="0">
                <a:solidFill>
                  <a:srgbClr val="A32D19"/>
                </a:solidFill>
              </a:rPr>
              <a:t>iteration</a:t>
            </a:r>
            <a:r>
              <a:rPr lang="en-US" sz="2400" b="1" dirty="0">
                <a:solidFill>
                  <a:srgbClr val="C00000"/>
                </a:solidFill>
              </a:rPr>
              <a:t> </a:t>
            </a:r>
            <a:r>
              <a:rPr lang="en-US" sz="2400" dirty="0"/>
              <a:t>release might be </a:t>
            </a:r>
            <a:r>
              <a:rPr lang="en-US" sz="2400" b="1" dirty="0">
                <a:solidFill>
                  <a:srgbClr val="A32D19"/>
                </a:solidFill>
              </a:rPr>
              <a:t>prototype</a:t>
            </a:r>
            <a:r>
              <a:rPr lang="en-US" sz="2400" dirty="0">
                <a:solidFill>
                  <a:srgbClr val="C00000"/>
                </a:solidFill>
              </a:rPr>
              <a:t> </a:t>
            </a:r>
            <a:r>
              <a:rPr lang="en-US" sz="2400" dirty="0"/>
              <a:t>but </a:t>
            </a:r>
            <a:r>
              <a:rPr lang="en-US" sz="2400" b="1" dirty="0">
                <a:solidFill>
                  <a:srgbClr val="A32D19"/>
                </a:solidFill>
              </a:rPr>
              <a:t>later</a:t>
            </a:r>
            <a:r>
              <a:rPr lang="en-US" sz="2400" b="1" dirty="0">
                <a:solidFill>
                  <a:srgbClr val="C00000"/>
                </a:solidFill>
              </a:rPr>
              <a:t> </a:t>
            </a:r>
            <a:r>
              <a:rPr lang="en-US" sz="2400" b="1" dirty="0">
                <a:solidFill>
                  <a:srgbClr val="A32D19"/>
                </a:solidFill>
              </a:rPr>
              <a:t>iterations</a:t>
            </a:r>
            <a:r>
              <a:rPr lang="en-US" sz="2400" dirty="0"/>
              <a:t> provides more </a:t>
            </a:r>
            <a:r>
              <a:rPr lang="en-US" sz="2400" b="1" dirty="0">
                <a:solidFill>
                  <a:srgbClr val="A32D19"/>
                </a:solidFill>
              </a:rPr>
              <a:t>complete</a:t>
            </a:r>
            <a:r>
              <a:rPr lang="en-US" sz="2400" b="1" dirty="0">
                <a:solidFill>
                  <a:srgbClr val="C00000"/>
                </a:solidFill>
              </a:rPr>
              <a:t> </a:t>
            </a:r>
            <a:r>
              <a:rPr lang="en-US" sz="2400" b="1" dirty="0">
                <a:solidFill>
                  <a:srgbClr val="A32D19"/>
                </a:solidFill>
              </a:rPr>
              <a:t>version</a:t>
            </a:r>
            <a:r>
              <a:rPr lang="en-US" sz="2400" b="1" dirty="0">
                <a:solidFill>
                  <a:srgbClr val="C00000"/>
                </a:solidFill>
              </a:rPr>
              <a:t> </a:t>
            </a:r>
            <a:r>
              <a:rPr lang="en-US" sz="2400" b="1" dirty="0">
                <a:solidFill>
                  <a:srgbClr val="A32D19"/>
                </a:solidFill>
              </a:rPr>
              <a:t>of</a:t>
            </a:r>
            <a:r>
              <a:rPr lang="en-US" sz="2400" b="1" dirty="0">
                <a:solidFill>
                  <a:srgbClr val="C00000"/>
                </a:solidFill>
              </a:rPr>
              <a:t> </a:t>
            </a:r>
            <a:r>
              <a:rPr lang="en-US" sz="2400" b="1" dirty="0">
                <a:solidFill>
                  <a:srgbClr val="A32D19"/>
                </a:solidFill>
              </a:rPr>
              <a:t>software</a:t>
            </a:r>
            <a:r>
              <a:rPr lang="en-US" sz="2400" dirty="0"/>
              <a:t>.</a:t>
            </a:r>
          </a:p>
          <a:p>
            <a:pPr algn="just"/>
            <a:r>
              <a:rPr lang="en-US" sz="2400" dirty="0"/>
              <a:t>It is divided into framework activities (C,P,M,C,D). Each activity represent one segment of the spiral</a:t>
            </a:r>
          </a:p>
          <a:p>
            <a:pPr algn="just"/>
            <a:r>
              <a:rPr lang="en-US" sz="2400" b="1" dirty="0">
                <a:solidFill>
                  <a:srgbClr val="A32D19"/>
                </a:solidFill>
              </a:rPr>
              <a:t>Each</a:t>
            </a:r>
            <a:r>
              <a:rPr lang="en-US" sz="2400" b="1" dirty="0">
                <a:solidFill>
                  <a:srgbClr val="C00000"/>
                </a:solidFill>
              </a:rPr>
              <a:t> </a:t>
            </a:r>
            <a:r>
              <a:rPr lang="en-US" sz="2400" b="1" dirty="0">
                <a:solidFill>
                  <a:srgbClr val="A32D19"/>
                </a:solidFill>
              </a:rPr>
              <a:t>pass</a:t>
            </a:r>
            <a:r>
              <a:rPr lang="en-US" sz="2400" dirty="0"/>
              <a:t> through the </a:t>
            </a:r>
            <a:r>
              <a:rPr lang="en-US" sz="2400" b="1" dirty="0">
                <a:solidFill>
                  <a:srgbClr val="A32D19"/>
                </a:solidFill>
              </a:rPr>
              <a:t>planning</a:t>
            </a:r>
            <a:r>
              <a:rPr lang="en-US" sz="2400" dirty="0">
                <a:solidFill>
                  <a:srgbClr val="C00000"/>
                </a:solidFill>
              </a:rPr>
              <a:t> </a:t>
            </a:r>
            <a:r>
              <a:rPr lang="en-US" sz="2400" dirty="0"/>
              <a:t>region results in  </a:t>
            </a:r>
            <a:r>
              <a:rPr lang="en-US" sz="2400" b="1" dirty="0">
                <a:solidFill>
                  <a:srgbClr val="A32D19"/>
                </a:solidFill>
              </a:rPr>
              <a:t>adjustments</a:t>
            </a:r>
            <a:r>
              <a:rPr lang="en-US" sz="2400" dirty="0">
                <a:solidFill>
                  <a:srgbClr val="C00000"/>
                </a:solidFill>
              </a:rPr>
              <a:t> </a:t>
            </a:r>
            <a:r>
              <a:rPr lang="en-US" sz="2400" dirty="0"/>
              <a:t>to</a:t>
            </a:r>
          </a:p>
          <a:p>
            <a:pPr lvl="1" algn="just"/>
            <a:r>
              <a:rPr lang="en-US" dirty="0"/>
              <a:t>the </a:t>
            </a:r>
            <a:r>
              <a:rPr lang="en-US" b="1" dirty="0"/>
              <a:t>project plan</a:t>
            </a:r>
          </a:p>
          <a:p>
            <a:pPr lvl="1" algn="just"/>
            <a:r>
              <a:rPr lang="en-US" b="1" dirty="0"/>
              <a:t>Cost</a:t>
            </a:r>
            <a:r>
              <a:rPr lang="en-US" dirty="0"/>
              <a:t> &amp; </a:t>
            </a:r>
            <a:r>
              <a:rPr lang="en-US" b="1" dirty="0"/>
              <a:t>schedule </a:t>
            </a:r>
            <a:r>
              <a:rPr lang="en-US" dirty="0"/>
              <a:t>based on feedback</a:t>
            </a:r>
          </a:p>
          <a:p>
            <a:pPr algn="just"/>
            <a:endParaRPr lang="en-US" dirty="0"/>
          </a:p>
        </p:txBody>
      </p:sp>
      <p:pic>
        <p:nvPicPr>
          <p:cNvPr id="4" name="Picture 2"/>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2121" y="1586752"/>
            <a:ext cx="5200491" cy="344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a:cxnSpLocks/>
          </p:cNvCxnSpPr>
          <p:nvPr/>
        </p:nvCxnSpPr>
        <p:spPr>
          <a:xfrm>
            <a:off x="5637109" y="711201"/>
            <a:ext cx="0" cy="589280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71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up)">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Spiral Model Cont.</a:t>
            </a:r>
            <a:endParaRPr lang="en-US" dirty="0"/>
          </a:p>
        </p:txBody>
      </p:sp>
      <p:sp>
        <p:nvSpPr>
          <p:cNvPr id="6" name="Content Placeholder 2"/>
          <p:cNvSpPr>
            <a:spLocks noGrp="1"/>
          </p:cNvSpPr>
          <p:nvPr>
            <p:ph idx="1"/>
          </p:nvPr>
        </p:nvSpPr>
        <p:spPr>
          <a:xfrm>
            <a:off x="292731" y="1378458"/>
            <a:ext cx="4438245" cy="5103688"/>
          </a:xfrm>
        </p:spPr>
        <p:txBody>
          <a:bodyPr>
            <a:normAutofit/>
          </a:bodyPr>
          <a:lstStyle/>
          <a:p>
            <a:pPr algn="just"/>
            <a:r>
              <a:rPr lang="en-US" sz="2400" dirty="0"/>
              <a:t>For development </a:t>
            </a:r>
            <a:r>
              <a:rPr lang="en-US" sz="2400" dirty="0">
                <a:solidFill>
                  <a:srgbClr val="A32D19"/>
                </a:solidFill>
              </a:rPr>
              <a:t>of </a:t>
            </a:r>
            <a:r>
              <a:rPr lang="en-US" sz="2400" b="1" dirty="0">
                <a:solidFill>
                  <a:srgbClr val="A32D19"/>
                </a:solidFill>
              </a:rPr>
              <a:t>large scale /  high-risk projects</a:t>
            </a:r>
            <a:r>
              <a:rPr lang="en-US" sz="2400" dirty="0"/>
              <a:t>.</a:t>
            </a:r>
          </a:p>
          <a:p>
            <a:pPr algn="just"/>
            <a:r>
              <a:rPr lang="en-US" sz="2400" dirty="0"/>
              <a:t>When costs and </a:t>
            </a:r>
            <a:r>
              <a:rPr lang="en-US" sz="2400" b="1" dirty="0">
                <a:solidFill>
                  <a:srgbClr val="A32D19"/>
                </a:solidFill>
              </a:rPr>
              <a:t>risk evaluation is important</a:t>
            </a:r>
            <a:r>
              <a:rPr lang="en-US" sz="2400" dirty="0"/>
              <a:t>.</a:t>
            </a:r>
          </a:p>
          <a:p>
            <a:pPr algn="just"/>
            <a:r>
              <a:rPr lang="en-US" sz="2400" dirty="0"/>
              <a:t>Users are </a:t>
            </a:r>
            <a:r>
              <a:rPr lang="en-US" sz="2400" b="1" dirty="0">
                <a:solidFill>
                  <a:srgbClr val="A32D19"/>
                </a:solidFill>
              </a:rPr>
              <a:t>unsure</a:t>
            </a:r>
            <a:r>
              <a:rPr lang="en-US" sz="2400" dirty="0">
                <a:solidFill>
                  <a:srgbClr val="C00000"/>
                </a:solidFill>
              </a:rPr>
              <a:t> </a:t>
            </a:r>
            <a:r>
              <a:rPr lang="en-US" sz="2400" dirty="0"/>
              <a:t>of their </a:t>
            </a:r>
            <a:r>
              <a:rPr lang="en-US" sz="2400" b="1" dirty="0">
                <a:solidFill>
                  <a:srgbClr val="A32D19"/>
                </a:solidFill>
              </a:rPr>
              <a:t>needs</a:t>
            </a:r>
            <a:r>
              <a:rPr lang="en-US" sz="2400" dirty="0"/>
              <a:t>.</a:t>
            </a:r>
          </a:p>
          <a:p>
            <a:pPr algn="just"/>
            <a:r>
              <a:rPr lang="en-US" sz="2400" b="1" dirty="0">
                <a:solidFill>
                  <a:srgbClr val="A32D19"/>
                </a:solidFill>
              </a:rPr>
              <a:t>Requirements</a:t>
            </a:r>
            <a:r>
              <a:rPr lang="en-US" sz="2400" dirty="0">
                <a:solidFill>
                  <a:srgbClr val="C00000"/>
                </a:solidFill>
              </a:rPr>
              <a:t> </a:t>
            </a:r>
            <a:r>
              <a:rPr lang="en-US" sz="2400" dirty="0"/>
              <a:t>are </a:t>
            </a:r>
            <a:r>
              <a:rPr lang="en-US" sz="2400" b="1" dirty="0">
                <a:solidFill>
                  <a:srgbClr val="A32D19"/>
                </a:solidFill>
              </a:rPr>
              <a:t>complex</a:t>
            </a:r>
            <a:r>
              <a:rPr lang="en-US" sz="2400" dirty="0"/>
              <a:t>.</a:t>
            </a:r>
          </a:p>
          <a:p>
            <a:pPr algn="just"/>
            <a:r>
              <a:rPr lang="en-US" sz="2400" dirty="0"/>
              <a:t>New product line.</a:t>
            </a:r>
          </a:p>
          <a:p>
            <a:pPr algn="just"/>
            <a:r>
              <a:rPr lang="en-US" sz="2400" dirty="0"/>
              <a:t>Significant (</a:t>
            </a:r>
            <a:r>
              <a:rPr lang="en-US" sz="2400" b="1" dirty="0">
                <a:solidFill>
                  <a:srgbClr val="A32D19"/>
                </a:solidFill>
              </a:rPr>
              <a:t>considerable</a:t>
            </a:r>
            <a:r>
              <a:rPr lang="en-US" sz="2400" dirty="0"/>
              <a:t>) </a:t>
            </a:r>
            <a:r>
              <a:rPr lang="en-US" sz="2400" b="1" dirty="0">
                <a:solidFill>
                  <a:srgbClr val="A32D19"/>
                </a:solidFill>
              </a:rPr>
              <a:t>changes</a:t>
            </a:r>
            <a:r>
              <a:rPr lang="en-US" sz="2400" dirty="0">
                <a:solidFill>
                  <a:srgbClr val="C00000"/>
                </a:solidFill>
              </a:rPr>
              <a:t> </a:t>
            </a:r>
            <a:r>
              <a:rPr lang="en-US" sz="2400" dirty="0"/>
              <a:t>are expected.</a:t>
            </a:r>
          </a:p>
        </p:txBody>
      </p:sp>
      <p:sp>
        <p:nvSpPr>
          <p:cNvPr id="4" name="Rectangle 3"/>
          <p:cNvSpPr/>
          <p:nvPr/>
        </p:nvSpPr>
        <p:spPr>
          <a:xfrm>
            <a:off x="292732" y="849558"/>
            <a:ext cx="367414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When to use Spiral Model?</a:t>
            </a:r>
          </a:p>
        </p:txBody>
      </p:sp>
      <p:cxnSp>
        <p:nvCxnSpPr>
          <p:cNvPr id="5" name="Straight Connector 4"/>
          <p:cNvCxnSpPr/>
          <p:nvPr/>
        </p:nvCxnSpPr>
        <p:spPr>
          <a:xfrm>
            <a:off x="1388107" y="1311223"/>
            <a:ext cx="324719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 name="Straight Connector 10"/>
          <p:cNvCxnSpPr/>
          <p:nvPr/>
        </p:nvCxnSpPr>
        <p:spPr>
          <a:xfrm>
            <a:off x="4852425" y="718059"/>
            <a:ext cx="68771" cy="58928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138316" y="849558"/>
            <a:ext cx="198862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Advantages</a:t>
            </a:r>
          </a:p>
        </p:txBody>
      </p:sp>
      <p:sp>
        <p:nvSpPr>
          <p:cNvPr id="14" name="Content Placeholder 2"/>
          <p:cNvSpPr txBox="1">
            <a:spLocks/>
          </p:cNvSpPr>
          <p:nvPr/>
        </p:nvSpPr>
        <p:spPr>
          <a:xfrm>
            <a:off x="5042645" y="1378458"/>
            <a:ext cx="6992471" cy="2297089"/>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High amount of risk analysis hence, </a:t>
            </a:r>
            <a:r>
              <a:rPr lang="en-US" b="1" dirty="0">
                <a:solidFill>
                  <a:srgbClr val="A32D19"/>
                </a:solidFill>
              </a:rPr>
              <a:t>avoidance of Risk</a:t>
            </a:r>
            <a:r>
              <a:rPr lang="en-US" dirty="0">
                <a:solidFill>
                  <a:srgbClr val="A32D19"/>
                </a:solidFill>
              </a:rPr>
              <a:t> </a:t>
            </a:r>
            <a:r>
              <a:rPr lang="en-US" dirty="0"/>
              <a:t>is enhanced.</a:t>
            </a:r>
          </a:p>
          <a:p>
            <a:r>
              <a:rPr lang="en-US" b="1" dirty="0"/>
              <a:t>Strong</a:t>
            </a:r>
            <a:r>
              <a:rPr lang="en-US" dirty="0"/>
              <a:t> </a:t>
            </a:r>
            <a:r>
              <a:rPr lang="en-US" b="1" dirty="0">
                <a:solidFill>
                  <a:srgbClr val="A32D19"/>
                </a:solidFill>
              </a:rPr>
              <a:t>approval</a:t>
            </a:r>
            <a:r>
              <a:rPr lang="en-US" dirty="0">
                <a:solidFill>
                  <a:srgbClr val="C00000"/>
                </a:solidFill>
              </a:rPr>
              <a:t> </a:t>
            </a:r>
            <a:r>
              <a:rPr lang="en-US" dirty="0"/>
              <a:t>and </a:t>
            </a:r>
            <a:r>
              <a:rPr lang="en-US" b="1" dirty="0">
                <a:solidFill>
                  <a:srgbClr val="A32D19"/>
                </a:solidFill>
              </a:rPr>
              <a:t>documentation</a:t>
            </a:r>
            <a:r>
              <a:rPr lang="en-US" dirty="0">
                <a:solidFill>
                  <a:srgbClr val="C00000"/>
                </a:solidFill>
              </a:rPr>
              <a:t> </a:t>
            </a:r>
            <a:r>
              <a:rPr lang="en-US" dirty="0"/>
              <a:t>control.</a:t>
            </a:r>
          </a:p>
          <a:p>
            <a:r>
              <a:rPr lang="en-US" b="1" dirty="0">
                <a:solidFill>
                  <a:srgbClr val="A32D19"/>
                </a:solidFill>
              </a:rPr>
              <a:t>Additional</a:t>
            </a:r>
            <a:r>
              <a:rPr lang="en-US" b="1" dirty="0">
                <a:solidFill>
                  <a:srgbClr val="C00000"/>
                </a:solidFill>
              </a:rPr>
              <a:t> </a:t>
            </a:r>
            <a:r>
              <a:rPr lang="en-US" b="1" dirty="0">
                <a:solidFill>
                  <a:srgbClr val="A32D19"/>
                </a:solidFill>
              </a:rPr>
              <a:t>functionality</a:t>
            </a:r>
            <a:r>
              <a:rPr lang="en-US" b="1" dirty="0">
                <a:solidFill>
                  <a:srgbClr val="C00000"/>
                </a:solidFill>
              </a:rPr>
              <a:t> </a:t>
            </a:r>
            <a:r>
              <a:rPr lang="en-US" dirty="0"/>
              <a:t>can be </a:t>
            </a:r>
            <a:r>
              <a:rPr lang="en-US" b="1" dirty="0">
                <a:solidFill>
                  <a:srgbClr val="A32D19"/>
                </a:solidFill>
              </a:rPr>
              <a:t>added</a:t>
            </a:r>
            <a:r>
              <a:rPr lang="en-US" dirty="0">
                <a:solidFill>
                  <a:srgbClr val="C00000"/>
                </a:solidFill>
              </a:rPr>
              <a:t> </a:t>
            </a:r>
            <a:r>
              <a:rPr lang="en-US" dirty="0"/>
              <a:t>at a later date.</a:t>
            </a:r>
          </a:p>
          <a:p>
            <a:r>
              <a:rPr lang="en-US" b="1" dirty="0">
                <a:solidFill>
                  <a:srgbClr val="A32D19"/>
                </a:solidFill>
              </a:rPr>
              <a:t>Software</a:t>
            </a:r>
            <a:r>
              <a:rPr lang="en-US" dirty="0">
                <a:solidFill>
                  <a:srgbClr val="C00000"/>
                </a:solidFill>
              </a:rPr>
              <a:t> </a:t>
            </a:r>
            <a:r>
              <a:rPr lang="en-US" dirty="0"/>
              <a:t>is </a:t>
            </a:r>
            <a:r>
              <a:rPr lang="en-US" b="1" dirty="0">
                <a:solidFill>
                  <a:srgbClr val="A32D19"/>
                </a:solidFill>
              </a:rPr>
              <a:t>produced</a:t>
            </a:r>
            <a:r>
              <a:rPr lang="en-US" b="1" dirty="0">
                <a:solidFill>
                  <a:srgbClr val="C00000"/>
                </a:solidFill>
              </a:rPr>
              <a:t> </a:t>
            </a:r>
            <a:r>
              <a:rPr lang="en-US" b="1" dirty="0">
                <a:solidFill>
                  <a:srgbClr val="A32D19"/>
                </a:solidFill>
              </a:rPr>
              <a:t>early</a:t>
            </a:r>
            <a:r>
              <a:rPr lang="en-US" b="1" dirty="0">
                <a:solidFill>
                  <a:srgbClr val="C00000"/>
                </a:solidFill>
              </a:rPr>
              <a:t> </a:t>
            </a:r>
            <a:r>
              <a:rPr lang="en-US" dirty="0"/>
              <a:t>in the Software Life Cycle.</a:t>
            </a:r>
          </a:p>
        </p:txBody>
      </p:sp>
      <p:cxnSp>
        <p:nvCxnSpPr>
          <p:cNvPr id="15" name="Straight Connector 14"/>
          <p:cNvCxnSpPr/>
          <p:nvPr/>
        </p:nvCxnSpPr>
        <p:spPr>
          <a:xfrm>
            <a:off x="7115827" y="1307324"/>
            <a:ext cx="4862367" cy="0"/>
          </a:xfrm>
          <a:prstGeom prst="line">
            <a:avLst/>
          </a:prstGeom>
        </p:spPr>
        <p:style>
          <a:lnRef idx="2">
            <a:schemeClr val="accent6"/>
          </a:lnRef>
          <a:fillRef idx="0">
            <a:schemeClr val="accent6"/>
          </a:fillRef>
          <a:effectRef idx="1">
            <a:schemeClr val="accent6"/>
          </a:effectRef>
          <a:fontRef idx="minor">
            <a:schemeClr val="tx1"/>
          </a:fontRef>
        </p:style>
      </p:cxnSp>
      <p:sp>
        <p:nvSpPr>
          <p:cNvPr id="16" name="Rectangle 15"/>
          <p:cNvSpPr/>
          <p:nvPr/>
        </p:nvSpPr>
        <p:spPr>
          <a:xfrm>
            <a:off x="5134818" y="3681796"/>
            <a:ext cx="1988629"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Disadvantages</a:t>
            </a:r>
          </a:p>
        </p:txBody>
      </p:sp>
      <p:cxnSp>
        <p:nvCxnSpPr>
          <p:cNvPr id="17" name="Straight Connector 16"/>
          <p:cNvCxnSpPr/>
          <p:nvPr/>
        </p:nvCxnSpPr>
        <p:spPr>
          <a:xfrm>
            <a:off x="7123447" y="4147182"/>
            <a:ext cx="4669624" cy="0"/>
          </a:xfrm>
          <a:prstGeom prst="line">
            <a:avLst/>
          </a:prstGeom>
        </p:spPr>
        <p:style>
          <a:lnRef idx="2">
            <a:schemeClr val="accent6"/>
          </a:lnRef>
          <a:fillRef idx="0">
            <a:schemeClr val="accent6"/>
          </a:fillRef>
          <a:effectRef idx="1">
            <a:schemeClr val="accent6"/>
          </a:effectRef>
          <a:fontRef idx="minor">
            <a:schemeClr val="tx1"/>
          </a:fontRef>
        </p:style>
      </p:cxnSp>
      <p:sp>
        <p:nvSpPr>
          <p:cNvPr id="18" name="Content Placeholder 2"/>
          <p:cNvSpPr txBox="1">
            <a:spLocks/>
          </p:cNvSpPr>
          <p:nvPr/>
        </p:nvSpPr>
        <p:spPr>
          <a:xfrm>
            <a:off x="5095187" y="4279594"/>
            <a:ext cx="6890627" cy="2297090"/>
          </a:xfrm>
          <a:prstGeom prst="rect">
            <a:avLst/>
          </a:prstGeom>
        </p:spPr>
        <p:txBody>
          <a:bodyPr vert="horz" lIns="91440" tIns="45720" rIns="91440" bIns="45720" rtlCol="0">
            <a:norm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Can be </a:t>
            </a:r>
            <a:r>
              <a:rPr lang="en-US" b="1" dirty="0">
                <a:solidFill>
                  <a:srgbClr val="A32D19"/>
                </a:solidFill>
              </a:rPr>
              <a:t>a</a:t>
            </a:r>
            <a:r>
              <a:rPr lang="en-US" b="1" dirty="0">
                <a:solidFill>
                  <a:srgbClr val="C00000"/>
                </a:solidFill>
              </a:rPr>
              <a:t> </a:t>
            </a:r>
            <a:r>
              <a:rPr lang="en-US" b="1" dirty="0">
                <a:solidFill>
                  <a:srgbClr val="A32D19"/>
                </a:solidFill>
              </a:rPr>
              <a:t>costly</a:t>
            </a:r>
            <a:r>
              <a:rPr lang="en-US" b="1" dirty="0">
                <a:solidFill>
                  <a:srgbClr val="C00000"/>
                </a:solidFill>
              </a:rPr>
              <a:t> </a:t>
            </a:r>
            <a:r>
              <a:rPr lang="en-US" b="1" dirty="0">
                <a:solidFill>
                  <a:srgbClr val="A32D19"/>
                </a:solidFill>
              </a:rPr>
              <a:t>model</a:t>
            </a:r>
            <a:r>
              <a:rPr lang="en-US" dirty="0"/>
              <a:t> to use.</a:t>
            </a:r>
          </a:p>
          <a:p>
            <a:r>
              <a:rPr lang="en-US" dirty="0"/>
              <a:t>Risk analysis </a:t>
            </a:r>
            <a:r>
              <a:rPr lang="en-US" b="1" dirty="0">
                <a:solidFill>
                  <a:srgbClr val="A32D19"/>
                </a:solidFill>
              </a:rPr>
              <a:t>requires</a:t>
            </a:r>
            <a:r>
              <a:rPr lang="en-US" b="1" dirty="0">
                <a:solidFill>
                  <a:srgbClr val="C00000"/>
                </a:solidFill>
              </a:rPr>
              <a:t> </a:t>
            </a:r>
            <a:r>
              <a:rPr lang="en-US" b="1" dirty="0">
                <a:solidFill>
                  <a:srgbClr val="A32D19"/>
                </a:solidFill>
              </a:rPr>
              <a:t>highly</a:t>
            </a:r>
            <a:r>
              <a:rPr lang="en-US" b="1" dirty="0">
                <a:solidFill>
                  <a:srgbClr val="C00000"/>
                </a:solidFill>
              </a:rPr>
              <a:t> </a:t>
            </a:r>
            <a:r>
              <a:rPr lang="en-US" b="1" dirty="0">
                <a:solidFill>
                  <a:srgbClr val="A32D19"/>
                </a:solidFill>
              </a:rPr>
              <a:t>specific</a:t>
            </a:r>
            <a:r>
              <a:rPr lang="en-US" b="1" dirty="0">
                <a:solidFill>
                  <a:srgbClr val="C00000"/>
                </a:solidFill>
              </a:rPr>
              <a:t> </a:t>
            </a:r>
            <a:r>
              <a:rPr lang="en-US" b="1" dirty="0">
                <a:solidFill>
                  <a:srgbClr val="A32D19"/>
                </a:solidFill>
              </a:rPr>
              <a:t>expertise</a:t>
            </a:r>
            <a:r>
              <a:rPr lang="en-US" dirty="0"/>
              <a:t>.</a:t>
            </a:r>
          </a:p>
          <a:p>
            <a:r>
              <a:rPr lang="en-US" dirty="0"/>
              <a:t>Project’s success is highly dependent on the risk analysis phase.</a:t>
            </a:r>
          </a:p>
          <a:p>
            <a:r>
              <a:rPr lang="en-US" dirty="0"/>
              <a:t>Doesn’t work well for smaller projects.</a:t>
            </a:r>
          </a:p>
        </p:txBody>
      </p:sp>
    </p:spTree>
    <p:extLst>
      <p:ext uri="{BB962C8B-B14F-4D97-AF65-F5344CB8AC3E}">
        <p14:creationId xmlns:p14="http://schemas.microsoft.com/office/powerpoint/2010/main" val="21967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left)">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childTnLst>
                                </p:cTn>
                              </p:par>
                              <p:par>
                                <p:cTn id="24" presetID="22" presetClass="entr" presetSubtype="1"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22" presetClass="entr" presetSubtype="8"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xEl>
                                              <p:pRg st="0" end="0"/>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4">
                                            <p:txEl>
                                              <p:pRg st="1" end="1"/>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4">
                                            <p:txEl>
                                              <p:pRg st="2" end="2"/>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22" presetClass="entr" presetSubtype="8"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Application Development Model (RAD)</a:t>
            </a:r>
          </a:p>
        </p:txBody>
      </p:sp>
      <p:sp>
        <p:nvSpPr>
          <p:cNvPr id="4" name="Rectangle 3"/>
          <p:cNvSpPr/>
          <p:nvPr/>
        </p:nvSpPr>
        <p:spPr>
          <a:xfrm>
            <a:off x="140612" y="1229886"/>
            <a:ext cx="2209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Communication</a:t>
            </a:r>
          </a:p>
        </p:txBody>
      </p:sp>
      <p:sp>
        <p:nvSpPr>
          <p:cNvPr id="5" name="Rectangle 4"/>
          <p:cNvSpPr/>
          <p:nvPr/>
        </p:nvSpPr>
        <p:spPr>
          <a:xfrm>
            <a:off x="140612" y="2220486"/>
            <a:ext cx="189943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Planning</a:t>
            </a:r>
          </a:p>
        </p:txBody>
      </p:sp>
      <p:sp>
        <p:nvSpPr>
          <p:cNvPr id="6" name="Rectangle 5"/>
          <p:cNvSpPr/>
          <p:nvPr/>
        </p:nvSpPr>
        <p:spPr>
          <a:xfrm>
            <a:off x="7171765" y="3562130"/>
            <a:ext cx="17526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Deployment</a:t>
            </a:r>
          </a:p>
        </p:txBody>
      </p:sp>
      <p:sp>
        <p:nvSpPr>
          <p:cNvPr id="7" name="Rectangle 6"/>
          <p:cNvSpPr/>
          <p:nvPr/>
        </p:nvSpPr>
        <p:spPr>
          <a:xfrm>
            <a:off x="2752165" y="934034"/>
            <a:ext cx="4038600" cy="5410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ectangle 7"/>
          <p:cNvSpPr/>
          <p:nvPr/>
        </p:nvSpPr>
        <p:spPr>
          <a:xfrm>
            <a:off x="2904565" y="1048871"/>
            <a:ext cx="3733800" cy="16911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p:cNvSpPr/>
          <p:nvPr/>
        </p:nvSpPr>
        <p:spPr>
          <a:xfrm>
            <a:off x="2904565" y="1050181"/>
            <a:ext cx="37338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Team - 1</a:t>
            </a:r>
          </a:p>
        </p:txBody>
      </p:sp>
      <p:sp>
        <p:nvSpPr>
          <p:cNvPr id="10" name="Rectangle 9"/>
          <p:cNvSpPr/>
          <p:nvPr/>
        </p:nvSpPr>
        <p:spPr>
          <a:xfrm>
            <a:off x="3168045" y="1621713"/>
            <a:ext cx="1333500" cy="4105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Modeling</a:t>
            </a:r>
          </a:p>
        </p:txBody>
      </p:sp>
      <p:sp>
        <p:nvSpPr>
          <p:cNvPr id="11" name="Rectangle 10"/>
          <p:cNvSpPr/>
          <p:nvPr/>
        </p:nvSpPr>
        <p:spPr>
          <a:xfrm>
            <a:off x="4797223" y="2130428"/>
            <a:ext cx="1485900" cy="4105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Construction</a:t>
            </a:r>
          </a:p>
        </p:txBody>
      </p:sp>
      <p:sp>
        <p:nvSpPr>
          <p:cNvPr id="12" name="Bent-Up Arrow 11"/>
          <p:cNvSpPr/>
          <p:nvPr/>
        </p:nvSpPr>
        <p:spPr>
          <a:xfrm rot="5400000">
            <a:off x="4029183" y="1692949"/>
            <a:ext cx="403001" cy="1081557"/>
          </a:xfrm>
          <a:prstGeom prst="ben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Down Arrow 12"/>
          <p:cNvSpPr/>
          <p:nvPr/>
        </p:nvSpPr>
        <p:spPr>
          <a:xfrm>
            <a:off x="826412" y="1763286"/>
            <a:ext cx="228600" cy="457200"/>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ight Arrow 13"/>
          <p:cNvSpPr/>
          <p:nvPr/>
        </p:nvSpPr>
        <p:spPr>
          <a:xfrm>
            <a:off x="2009573" y="2332545"/>
            <a:ext cx="742592" cy="34334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2904565" y="2816228"/>
            <a:ext cx="3733800" cy="16911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p:cNvSpPr/>
          <p:nvPr/>
        </p:nvSpPr>
        <p:spPr>
          <a:xfrm>
            <a:off x="2904565" y="2817538"/>
            <a:ext cx="37338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Team - 2</a:t>
            </a:r>
          </a:p>
        </p:txBody>
      </p:sp>
      <p:sp>
        <p:nvSpPr>
          <p:cNvPr id="17" name="Rectangle 16"/>
          <p:cNvSpPr/>
          <p:nvPr/>
        </p:nvSpPr>
        <p:spPr>
          <a:xfrm>
            <a:off x="3168045" y="3389070"/>
            <a:ext cx="1333500" cy="4105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Modeling</a:t>
            </a:r>
          </a:p>
        </p:txBody>
      </p:sp>
      <p:sp>
        <p:nvSpPr>
          <p:cNvPr id="18" name="Rectangle 17"/>
          <p:cNvSpPr/>
          <p:nvPr/>
        </p:nvSpPr>
        <p:spPr>
          <a:xfrm>
            <a:off x="4797223" y="3897785"/>
            <a:ext cx="1485900" cy="4105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Construction</a:t>
            </a:r>
          </a:p>
        </p:txBody>
      </p:sp>
      <p:sp>
        <p:nvSpPr>
          <p:cNvPr id="19" name="Bent-Up Arrow 18"/>
          <p:cNvSpPr/>
          <p:nvPr/>
        </p:nvSpPr>
        <p:spPr>
          <a:xfrm rot="5400000">
            <a:off x="4029183" y="3460306"/>
            <a:ext cx="403001" cy="1081557"/>
          </a:xfrm>
          <a:prstGeom prst="ben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2904565" y="4552761"/>
            <a:ext cx="3733800" cy="16911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p:cNvSpPr/>
          <p:nvPr/>
        </p:nvSpPr>
        <p:spPr>
          <a:xfrm>
            <a:off x="2904565" y="4567518"/>
            <a:ext cx="3733800" cy="457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t>Team - 3</a:t>
            </a:r>
          </a:p>
        </p:txBody>
      </p:sp>
      <p:sp>
        <p:nvSpPr>
          <p:cNvPr id="22" name="Rectangle 21"/>
          <p:cNvSpPr/>
          <p:nvPr/>
        </p:nvSpPr>
        <p:spPr>
          <a:xfrm>
            <a:off x="3168045" y="5112156"/>
            <a:ext cx="1333500" cy="4105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Modeling</a:t>
            </a:r>
          </a:p>
        </p:txBody>
      </p:sp>
      <p:sp>
        <p:nvSpPr>
          <p:cNvPr id="23" name="Rectangle 22"/>
          <p:cNvSpPr/>
          <p:nvPr/>
        </p:nvSpPr>
        <p:spPr>
          <a:xfrm>
            <a:off x="4797223" y="5620871"/>
            <a:ext cx="1485900" cy="4105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Construction</a:t>
            </a:r>
          </a:p>
        </p:txBody>
      </p:sp>
      <p:sp>
        <p:nvSpPr>
          <p:cNvPr id="24" name="Bent-Up Arrow 23"/>
          <p:cNvSpPr/>
          <p:nvPr/>
        </p:nvSpPr>
        <p:spPr>
          <a:xfrm rot="5400000">
            <a:off x="4029183" y="5183392"/>
            <a:ext cx="403001" cy="1081557"/>
          </a:xfrm>
          <a:prstGeom prst="bentUp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Rounded Rectangular Callout 24"/>
          <p:cNvSpPr/>
          <p:nvPr/>
        </p:nvSpPr>
        <p:spPr>
          <a:xfrm>
            <a:off x="376517" y="3317831"/>
            <a:ext cx="1957813" cy="1555398"/>
          </a:xfrm>
          <a:prstGeom prst="wedgeRoundRectCallout">
            <a:avLst>
              <a:gd name="adj1" fmla="val 96921"/>
              <a:gd name="adj2" fmla="val 75663"/>
              <a:gd name="adj3" fmla="val 16667"/>
            </a:avLst>
          </a:prstGeom>
          <a:ln>
            <a:solidFill>
              <a:schemeClr val="accent5">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n-IN" b="1" dirty="0">
                <a:solidFill>
                  <a:schemeClr val="tx1"/>
                </a:solidFill>
              </a:rPr>
              <a:t>Business </a:t>
            </a:r>
            <a:r>
              <a:rPr lang="en-IN" b="1" dirty="0" err="1">
                <a:solidFill>
                  <a:schemeClr val="tx1"/>
                </a:solidFill>
              </a:rPr>
              <a:t>Modeling</a:t>
            </a:r>
            <a:endParaRPr lang="en-IN" b="1" dirty="0">
              <a:solidFill>
                <a:schemeClr val="tx1"/>
              </a:solidFill>
            </a:endParaRPr>
          </a:p>
          <a:p>
            <a:pPr marL="285750" indent="-285750">
              <a:buFont typeface="Arial" panose="020B0604020202020204" pitchFamily="34" charset="0"/>
              <a:buChar char="•"/>
            </a:pPr>
            <a:r>
              <a:rPr lang="en-IN" b="1" dirty="0">
                <a:solidFill>
                  <a:schemeClr val="tx1"/>
                </a:solidFill>
              </a:rPr>
              <a:t>Data </a:t>
            </a:r>
            <a:r>
              <a:rPr lang="en-IN" b="1" dirty="0" err="1">
                <a:solidFill>
                  <a:schemeClr val="tx1"/>
                </a:solidFill>
              </a:rPr>
              <a:t>Modeling</a:t>
            </a:r>
            <a:endParaRPr lang="en-IN" b="1" dirty="0">
              <a:solidFill>
                <a:schemeClr val="tx1"/>
              </a:solidFill>
            </a:endParaRPr>
          </a:p>
          <a:p>
            <a:pPr marL="285750" indent="-285750">
              <a:buFont typeface="Arial" panose="020B0604020202020204" pitchFamily="34" charset="0"/>
              <a:buChar char="•"/>
            </a:pPr>
            <a:r>
              <a:rPr lang="en-IN" b="1" dirty="0">
                <a:solidFill>
                  <a:schemeClr val="tx1"/>
                </a:solidFill>
              </a:rPr>
              <a:t>Process </a:t>
            </a:r>
            <a:r>
              <a:rPr lang="en-IN" b="1" dirty="0" err="1">
                <a:solidFill>
                  <a:schemeClr val="tx1"/>
                </a:solidFill>
              </a:rPr>
              <a:t>Modeling</a:t>
            </a:r>
            <a:endParaRPr lang="en-IN" b="1" dirty="0">
              <a:solidFill>
                <a:schemeClr val="tx1"/>
              </a:solidFill>
            </a:endParaRPr>
          </a:p>
        </p:txBody>
      </p:sp>
      <p:sp>
        <p:nvSpPr>
          <p:cNvPr id="26" name="Rounded Rectangular Callout 25"/>
          <p:cNvSpPr/>
          <p:nvPr/>
        </p:nvSpPr>
        <p:spPr>
          <a:xfrm>
            <a:off x="6901846" y="4917632"/>
            <a:ext cx="2073972" cy="1421369"/>
          </a:xfrm>
          <a:prstGeom prst="wedgeRoundRectCallout">
            <a:avLst>
              <a:gd name="adj1" fmla="val -78945"/>
              <a:gd name="adj2" fmla="val 13014"/>
              <a:gd name="adj3" fmla="val 16667"/>
            </a:avLst>
          </a:prstGeom>
          <a:ln>
            <a:solidFill>
              <a:schemeClr val="accent5">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marL="285750" indent="-285750">
              <a:buFont typeface="Arial" panose="020B0604020202020204" pitchFamily="34" charset="0"/>
              <a:buChar char="•"/>
            </a:pPr>
            <a:r>
              <a:rPr lang="en-IN" b="1" dirty="0">
                <a:solidFill>
                  <a:schemeClr val="tx1"/>
                </a:solidFill>
              </a:rPr>
              <a:t>Component Reuse</a:t>
            </a:r>
          </a:p>
          <a:p>
            <a:pPr marL="285750" indent="-285750">
              <a:buFont typeface="Arial" panose="020B0604020202020204" pitchFamily="34" charset="0"/>
              <a:buChar char="•"/>
            </a:pPr>
            <a:r>
              <a:rPr lang="en-IN" b="1" dirty="0">
                <a:solidFill>
                  <a:schemeClr val="tx1"/>
                </a:solidFill>
              </a:rPr>
              <a:t>Automatic Code Generation</a:t>
            </a:r>
          </a:p>
          <a:p>
            <a:pPr marL="285750" indent="-285750">
              <a:buFont typeface="Arial" panose="020B0604020202020204" pitchFamily="34" charset="0"/>
              <a:buChar char="•"/>
            </a:pPr>
            <a:r>
              <a:rPr lang="en-IN" b="1" dirty="0">
                <a:solidFill>
                  <a:schemeClr val="tx1"/>
                </a:solidFill>
              </a:rPr>
              <a:t>Testing</a:t>
            </a:r>
          </a:p>
        </p:txBody>
      </p:sp>
      <p:sp>
        <p:nvSpPr>
          <p:cNvPr id="27" name="Rounded Rectangular Callout 26"/>
          <p:cNvSpPr/>
          <p:nvPr/>
        </p:nvSpPr>
        <p:spPr>
          <a:xfrm>
            <a:off x="7206546" y="2335685"/>
            <a:ext cx="1614725" cy="914169"/>
          </a:xfrm>
          <a:prstGeom prst="wedgeRoundRectCallout">
            <a:avLst>
              <a:gd name="adj1" fmla="val -28477"/>
              <a:gd name="adj2" fmla="val 97834"/>
              <a:gd name="adj3" fmla="val 16667"/>
            </a:avLst>
          </a:prstGeom>
          <a:ln>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b="1" dirty="0">
                <a:solidFill>
                  <a:schemeClr val="tx1"/>
                </a:solidFill>
              </a:rPr>
              <a:t>Integration</a:t>
            </a:r>
          </a:p>
          <a:p>
            <a:pPr marL="285750" indent="-285750">
              <a:buFont typeface="Arial" panose="020B0604020202020204" pitchFamily="34" charset="0"/>
              <a:buChar char="•"/>
            </a:pPr>
            <a:r>
              <a:rPr lang="en-IN" b="1" dirty="0">
                <a:solidFill>
                  <a:schemeClr val="tx1"/>
                </a:solidFill>
              </a:rPr>
              <a:t>Delivery</a:t>
            </a:r>
          </a:p>
          <a:p>
            <a:pPr marL="285750" indent="-285750">
              <a:buFont typeface="Arial" panose="020B0604020202020204" pitchFamily="34" charset="0"/>
              <a:buChar char="•"/>
            </a:pPr>
            <a:r>
              <a:rPr lang="en-IN" b="1" dirty="0">
                <a:solidFill>
                  <a:schemeClr val="tx1"/>
                </a:solidFill>
              </a:rPr>
              <a:t>Feedback</a:t>
            </a:r>
          </a:p>
        </p:txBody>
      </p:sp>
      <p:cxnSp>
        <p:nvCxnSpPr>
          <p:cNvPr id="28" name="Straight Arrow Connector 27"/>
          <p:cNvCxnSpPr>
            <a:endCxn id="6" idx="1"/>
          </p:cNvCxnSpPr>
          <p:nvPr/>
        </p:nvCxnSpPr>
        <p:spPr>
          <a:xfrm>
            <a:off x="6283123" y="2335685"/>
            <a:ext cx="888642" cy="14931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stCxn id="18" idx="3"/>
            <a:endCxn id="6" idx="1"/>
          </p:cNvCxnSpPr>
          <p:nvPr/>
        </p:nvCxnSpPr>
        <p:spPr>
          <a:xfrm flipV="1">
            <a:off x="6283123" y="3828830"/>
            <a:ext cx="888642" cy="2742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20" idx="3"/>
            <a:endCxn id="6" idx="1"/>
          </p:cNvCxnSpPr>
          <p:nvPr/>
        </p:nvCxnSpPr>
        <p:spPr>
          <a:xfrm flipV="1">
            <a:off x="6638365" y="3828830"/>
            <a:ext cx="533400" cy="1569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ounded Rectangular Callout 32"/>
          <p:cNvSpPr/>
          <p:nvPr/>
        </p:nvSpPr>
        <p:spPr>
          <a:xfrm>
            <a:off x="8975818" y="190204"/>
            <a:ext cx="3095221" cy="2015115"/>
          </a:xfrm>
          <a:prstGeom prst="wedgeRoundRectCallout">
            <a:avLst>
              <a:gd name="adj1" fmla="val -82904"/>
              <a:gd name="adj2" fmla="val -3753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It is a type of </a:t>
            </a:r>
            <a:r>
              <a:rPr lang="en-US" sz="2400" b="1" dirty="0">
                <a:solidFill>
                  <a:srgbClr val="A32D19"/>
                </a:solidFill>
              </a:rPr>
              <a:t>incremental model</a:t>
            </a:r>
            <a:r>
              <a:rPr lang="en-US" sz="2400" dirty="0">
                <a:solidFill>
                  <a:srgbClr val="A32D19"/>
                </a:solidFill>
              </a:rPr>
              <a:t> </a:t>
            </a:r>
            <a:r>
              <a:rPr lang="en-US" sz="2400" dirty="0"/>
              <a:t>in which; </a:t>
            </a:r>
            <a:r>
              <a:rPr lang="en-US" sz="2400" b="1" dirty="0">
                <a:solidFill>
                  <a:srgbClr val="A32D19"/>
                </a:solidFill>
              </a:rPr>
              <a:t>components</a:t>
            </a:r>
            <a:r>
              <a:rPr lang="en-US" sz="2400" dirty="0">
                <a:solidFill>
                  <a:srgbClr val="C00000"/>
                </a:solidFill>
              </a:rPr>
              <a:t> </a:t>
            </a:r>
            <a:r>
              <a:rPr lang="en-US" sz="2400" dirty="0"/>
              <a:t>or functions are </a:t>
            </a:r>
            <a:r>
              <a:rPr lang="en-US" sz="2400" b="1" dirty="0">
                <a:solidFill>
                  <a:srgbClr val="A32D19"/>
                </a:solidFill>
              </a:rPr>
              <a:t>developed</a:t>
            </a:r>
            <a:r>
              <a:rPr lang="en-US" sz="2400" b="1" dirty="0">
                <a:solidFill>
                  <a:srgbClr val="C00000"/>
                </a:solidFill>
              </a:rPr>
              <a:t> </a:t>
            </a:r>
            <a:r>
              <a:rPr lang="en-US" sz="2400" b="1" dirty="0">
                <a:solidFill>
                  <a:srgbClr val="A32D19"/>
                </a:solidFill>
              </a:rPr>
              <a:t>in</a:t>
            </a:r>
            <a:r>
              <a:rPr lang="en-US" sz="2400" b="1" dirty="0">
                <a:solidFill>
                  <a:srgbClr val="C00000"/>
                </a:solidFill>
              </a:rPr>
              <a:t> </a:t>
            </a:r>
            <a:r>
              <a:rPr lang="en-US" sz="2400" b="1" dirty="0">
                <a:solidFill>
                  <a:srgbClr val="A32D19"/>
                </a:solidFill>
              </a:rPr>
              <a:t>parallel</a:t>
            </a:r>
            <a:r>
              <a:rPr lang="en-US" sz="2400" dirty="0"/>
              <a:t>.</a:t>
            </a:r>
          </a:p>
        </p:txBody>
      </p:sp>
      <p:sp>
        <p:nvSpPr>
          <p:cNvPr id="37" name="Rounded Rectangle 36"/>
          <p:cNvSpPr/>
          <p:nvPr/>
        </p:nvSpPr>
        <p:spPr>
          <a:xfrm>
            <a:off x="9305365" y="2331726"/>
            <a:ext cx="2765674" cy="18691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Rapid development is </a:t>
            </a:r>
            <a:r>
              <a:rPr lang="en-US" sz="2400" b="1" dirty="0">
                <a:solidFill>
                  <a:srgbClr val="A32D19"/>
                </a:solidFill>
              </a:rPr>
              <a:t>achieved</a:t>
            </a:r>
            <a:r>
              <a:rPr lang="en-US" sz="2400" dirty="0">
                <a:solidFill>
                  <a:srgbClr val="C00000"/>
                </a:solidFill>
              </a:rPr>
              <a:t> </a:t>
            </a:r>
            <a:r>
              <a:rPr lang="en-US" sz="2400" dirty="0"/>
              <a:t>by </a:t>
            </a:r>
            <a:r>
              <a:rPr lang="en-US" sz="2400" b="1" dirty="0"/>
              <a:t>component based construction</a:t>
            </a:r>
          </a:p>
        </p:txBody>
      </p:sp>
      <p:sp>
        <p:nvSpPr>
          <p:cNvPr id="38" name="Rounded Rectangle 37"/>
          <p:cNvSpPr/>
          <p:nvPr/>
        </p:nvSpPr>
        <p:spPr>
          <a:xfrm>
            <a:off x="9308585" y="4327273"/>
            <a:ext cx="2766936" cy="20946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This can </a:t>
            </a:r>
            <a:r>
              <a:rPr lang="en-US" sz="2400" b="1" dirty="0">
                <a:solidFill>
                  <a:srgbClr val="A32D19"/>
                </a:solidFill>
              </a:rPr>
              <a:t>quickly</a:t>
            </a:r>
            <a:r>
              <a:rPr lang="en-US" sz="2400" b="1" dirty="0">
                <a:solidFill>
                  <a:srgbClr val="C00000"/>
                </a:solidFill>
              </a:rPr>
              <a:t> </a:t>
            </a:r>
            <a:r>
              <a:rPr lang="en-US" sz="2400" b="1" dirty="0">
                <a:solidFill>
                  <a:srgbClr val="A32D19"/>
                </a:solidFill>
              </a:rPr>
              <a:t>give</a:t>
            </a:r>
            <a:r>
              <a:rPr lang="en-US" sz="2400" dirty="0"/>
              <a:t> the customer </a:t>
            </a:r>
            <a:r>
              <a:rPr lang="en-US" sz="2400" b="1" dirty="0">
                <a:solidFill>
                  <a:srgbClr val="A32D19"/>
                </a:solidFill>
              </a:rPr>
              <a:t>something</a:t>
            </a:r>
            <a:r>
              <a:rPr lang="en-US" sz="2400" b="1" dirty="0">
                <a:solidFill>
                  <a:srgbClr val="C00000"/>
                </a:solidFill>
              </a:rPr>
              <a:t> </a:t>
            </a:r>
            <a:r>
              <a:rPr lang="en-US" sz="2400" b="1" dirty="0">
                <a:solidFill>
                  <a:srgbClr val="A32D19"/>
                </a:solidFill>
              </a:rPr>
              <a:t>to</a:t>
            </a:r>
            <a:r>
              <a:rPr lang="en-US" sz="2400" b="1" dirty="0">
                <a:solidFill>
                  <a:srgbClr val="C00000"/>
                </a:solidFill>
              </a:rPr>
              <a:t> </a:t>
            </a:r>
            <a:r>
              <a:rPr lang="en-US" sz="2400" b="1" dirty="0">
                <a:solidFill>
                  <a:srgbClr val="A32D19"/>
                </a:solidFill>
              </a:rPr>
              <a:t>see</a:t>
            </a:r>
            <a:r>
              <a:rPr lang="en-US" sz="2400" dirty="0"/>
              <a:t> and use and to provide feedback.</a:t>
            </a:r>
          </a:p>
        </p:txBody>
      </p:sp>
    </p:spTree>
    <p:extLst>
      <p:ext uri="{BB962C8B-B14F-4D97-AF65-F5344CB8AC3E}">
        <p14:creationId xmlns:p14="http://schemas.microsoft.com/office/powerpoint/2010/main" val="118660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500"/>
                                        <p:tgtEl>
                                          <p:spTgt spid="28"/>
                                        </p:tgtEl>
                                      </p:cBhvr>
                                    </p:animEffect>
                                  </p:childTnLst>
                                </p:cTn>
                              </p:par>
                              <p:par>
                                <p:cTn id="70" presetID="22" presetClass="entr" presetSubtype="8" fill="hold"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left)">
                                      <p:cBhvr>
                                        <p:cTn id="72" dur="500"/>
                                        <p:tgtEl>
                                          <p:spTgt spid="29"/>
                                        </p:tgtEl>
                                      </p:cBhvr>
                                    </p:animEffect>
                                  </p:childTnLst>
                                </p:cTn>
                              </p:par>
                              <p:par>
                                <p:cTn id="73" presetID="22" presetClass="entr" presetSubtype="8"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7" grpId="0" animBg="1"/>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Application Development Model (RAD) Cont.</a:t>
            </a:r>
          </a:p>
        </p:txBody>
      </p:sp>
      <p:sp>
        <p:nvSpPr>
          <p:cNvPr id="6" name="Rectangle 5"/>
          <p:cNvSpPr/>
          <p:nvPr/>
        </p:nvSpPr>
        <p:spPr>
          <a:xfrm>
            <a:off x="310822" y="847170"/>
            <a:ext cx="22172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Communication</a:t>
            </a:r>
          </a:p>
        </p:txBody>
      </p:sp>
      <p:sp>
        <p:nvSpPr>
          <p:cNvPr id="9" name="Content Placeholder 2"/>
          <p:cNvSpPr txBox="1">
            <a:spLocks/>
          </p:cNvSpPr>
          <p:nvPr/>
        </p:nvSpPr>
        <p:spPr>
          <a:xfrm>
            <a:off x="2587588" y="914432"/>
            <a:ext cx="6839878" cy="546847"/>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phase is used to understand business problem.</a:t>
            </a:r>
          </a:p>
        </p:txBody>
      </p:sp>
      <p:sp>
        <p:nvSpPr>
          <p:cNvPr id="10" name="Rectangle 9"/>
          <p:cNvSpPr/>
          <p:nvPr/>
        </p:nvSpPr>
        <p:spPr>
          <a:xfrm>
            <a:off x="310822" y="1526654"/>
            <a:ext cx="22172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Planning</a:t>
            </a:r>
          </a:p>
        </p:txBody>
      </p:sp>
      <p:sp>
        <p:nvSpPr>
          <p:cNvPr id="12" name="Content Placeholder 2"/>
          <p:cNvSpPr txBox="1">
            <a:spLocks/>
          </p:cNvSpPr>
          <p:nvPr/>
        </p:nvSpPr>
        <p:spPr>
          <a:xfrm>
            <a:off x="2631622" y="1587028"/>
            <a:ext cx="9386272" cy="51675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Multiple software teams work in parallel on different systems/modules.</a:t>
            </a:r>
          </a:p>
        </p:txBody>
      </p:sp>
      <p:sp>
        <p:nvSpPr>
          <p:cNvPr id="13" name="Rectangle 12"/>
          <p:cNvSpPr/>
          <p:nvPr/>
        </p:nvSpPr>
        <p:spPr>
          <a:xfrm>
            <a:off x="310822" y="2236914"/>
            <a:ext cx="22172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Modeling</a:t>
            </a:r>
          </a:p>
        </p:txBody>
      </p:sp>
      <p:cxnSp>
        <p:nvCxnSpPr>
          <p:cNvPr id="14" name="Straight Connector 13"/>
          <p:cNvCxnSpPr/>
          <p:nvPr/>
        </p:nvCxnSpPr>
        <p:spPr>
          <a:xfrm>
            <a:off x="2420471" y="2698579"/>
            <a:ext cx="4622653" cy="0"/>
          </a:xfrm>
          <a:prstGeom prst="line">
            <a:avLst/>
          </a:prstGeom>
        </p:spPr>
        <p:style>
          <a:lnRef idx="2">
            <a:schemeClr val="accent6"/>
          </a:lnRef>
          <a:fillRef idx="0">
            <a:schemeClr val="accent6"/>
          </a:fillRef>
          <a:effectRef idx="1">
            <a:schemeClr val="accent6"/>
          </a:effectRef>
          <a:fontRef idx="minor">
            <a:schemeClr val="tx1"/>
          </a:fontRef>
        </p:style>
      </p:cxnSp>
      <p:sp>
        <p:nvSpPr>
          <p:cNvPr id="15" name="Content Placeholder 2"/>
          <p:cNvSpPr txBox="1">
            <a:spLocks/>
          </p:cNvSpPr>
          <p:nvPr/>
        </p:nvSpPr>
        <p:spPr>
          <a:xfrm>
            <a:off x="263205" y="2811468"/>
            <a:ext cx="6482369" cy="378420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Business Modeling:</a:t>
            </a:r>
            <a:r>
              <a:rPr lang="en-US" dirty="0"/>
              <a:t> </a:t>
            </a:r>
            <a:r>
              <a:rPr lang="en-US" i="1" dirty="0">
                <a:solidFill>
                  <a:srgbClr val="A32D19"/>
                </a:solidFill>
              </a:rPr>
              <a:t>Information flow</a:t>
            </a:r>
            <a:r>
              <a:rPr lang="en-US" i="1" dirty="0">
                <a:solidFill>
                  <a:srgbClr val="C00000"/>
                </a:solidFill>
              </a:rPr>
              <a:t> </a:t>
            </a:r>
            <a:r>
              <a:rPr lang="en-US" dirty="0"/>
              <a:t>among the business.</a:t>
            </a:r>
          </a:p>
          <a:p>
            <a:pPr lvl="1"/>
            <a:r>
              <a:rPr lang="en-US" dirty="0"/>
              <a:t>Ex.  What kind of information drives (moves)?</a:t>
            </a:r>
          </a:p>
          <a:p>
            <a:pPr lvl="1"/>
            <a:r>
              <a:rPr lang="en-US" dirty="0"/>
              <a:t>Who is going to generate information?</a:t>
            </a:r>
          </a:p>
          <a:p>
            <a:pPr lvl="1"/>
            <a:r>
              <a:rPr lang="en-US" dirty="0"/>
              <a:t>From where information comes and goes? </a:t>
            </a:r>
          </a:p>
          <a:p>
            <a:r>
              <a:rPr lang="en-US" b="1" dirty="0"/>
              <a:t>Data Modeling: </a:t>
            </a:r>
            <a:r>
              <a:rPr lang="en-US" dirty="0"/>
              <a:t>Information refine into set of </a:t>
            </a:r>
            <a:r>
              <a:rPr lang="en-US" i="1" dirty="0">
                <a:solidFill>
                  <a:srgbClr val="A32D19"/>
                </a:solidFill>
              </a:rPr>
              <a:t>data</a:t>
            </a:r>
            <a:r>
              <a:rPr lang="en-US" i="1" dirty="0">
                <a:solidFill>
                  <a:srgbClr val="C00000"/>
                </a:solidFill>
              </a:rPr>
              <a:t> </a:t>
            </a:r>
            <a:r>
              <a:rPr lang="en-US" i="1" dirty="0">
                <a:solidFill>
                  <a:srgbClr val="A32D19"/>
                </a:solidFill>
              </a:rPr>
              <a:t>objects</a:t>
            </a:r>
            <a:r>
              <a:rPr lang="en-US" i="1" dirty="0">
                <a:solidFill>
                  <a:srgbClr val="C00000"/>
                </a:solidFill>
              </a:rPr>
              <a:t> </a:t>
            </a:r>
            <a:r>
              <a:rPr lang="en-US" dirty="0"/>
              <a:t>that are </a:t>
            </a:r>
            <a:r>
              <a:rPr lang="en-US" i="1" dirty="0">
                <a:solidFill>
                  <a:srgbClr val="A32D19"/>
                </a:solidFill>
              </a:rPr>
              <a:t>needed</a:t>
            </a:r>
            <a:r>
              <a:rPr lang="en-US" dirty="0">
                <a:solidFill>
                  <a:srgbClr val="C00000"/>
                </a:solidFill>
              </a:rPr>
              <a:t> </a:t>
            </a:r>
            <a:r>
              <a:rPr lang="en-US" dirty="0"/>
              <a:t>to support business.</a:t>
            </a:r>
          </a:p>
          <a:p>
            <a:r>
              <a:rPr lang="en-US" b="1" dirty="0"/>
              <a:t>Process Modeling: </a:t>
            </a:r>
            <a:r>
              <a:rPr lang="en-US" i="1" dirty="0"/>
              <a:t>Data object </a:t>
            </a:r>
            <a:r>
              <a:rPr lang="en-US" dirty="0"/>
              <a:t>transforms </a:t>
            </a:r>
            <a:r>
              <a:rPr lang="en-US" b="1" dirty="0"/>
              <a:t>to</a:t>
            </a:r>
            <a:r>
              <a:rPr lang="en-US" dirty="0"/>
              <a:t> </a:t>
            </a:r>
            <a:r>
              <a:rPr lang="en-US" i="1" dirty="0"/>
              <a:t>information flow</a:t>
            </a:r>
            <a:r>
              <a:rPr lang="en-US" dirty="0"/>
              <a:t> necessary to implement business.</a:t>
            </a:r>
          </a:p>
        </p:txBody>
      </p:sp>
      <p:sp>
        <p:nvSpPr>
          <p:cNvPr id="20" name="Rectangle 19"/>
          <p:cNvSpPr/>
          <p:nvPr/>
        </p:nvSpPr>
        <p:spPr>
          <a:xfrm>
            <a:off x="7538580" y="2201829"/>
            <a:ext cx="22172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Construction</a:t>
            </a:r>
          </a:p>
        </p:txBody>
      </p:sp>
      <p:cxnSp>
        <p:nvCxnSpPr>
          <p:cNvPr id="21" name="Straight Connector 20"/>
          <p:cNvCxnSpPr/>
          <p:nvPr/>
        </p:nvCxnSpPr>
        <p:spPr>
          <a:xfrm>
            <a:off x="9755805" y="2656861"/>
            <a:ext cx="2175576" cy="0"/>
          </a:xfrm>
          <a:prstGeom prst="line">
            <a:avLst/>
          </a:prstGeom>
        </p:spPr>
        <p:style>
          <a:lnRef idx="2">
            <a:schemeClr val="accent6"/>
          </a:lnRef>
          <a:fillRef idx="0">
            <a:schemeClr val="accent6"/>
          </a:fillRef>
          <a:effectRef idx="1">
            <a:schemeClr val="accent6"/>
          </a:effectRef>
          <a:fontRef idx="minor">
            <a:schemeClr val="tx1"/>
          </a:fontRef>
        </p:style>
      </p:cxnSp>
      <p:sp>
        <p:nvSpPr>
          <p:cNvPr id="23" name="Content Placeholder 2"/>
          <p:cNvSpPr txBox="1">
            <a:spLocks/>
          </p:cNvSpPr>
          <p:nvPr/>
        </p:nvSpPr>
        <p:spPr>
          <a:xfrm>
            <a:off x="7484997" y="2782059"/>
            <a:ext cx="4446384" cy="87554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highlighting the </a:t>
            </a:r>
            <a:r>
              <a:rPr lang="en-US" i="1" dirty="0">
                <a:solidFill>
                  <a:srgbClr val="A32D19"/>
                </a:solidFill>
              </a:rPr>
              <a:t>use of pre-existing software component</a:t>
            </a:r>
            <a:r>
              <a:rPr lang="en-US" dirty="0"/>
              <a:t>.</a:t>
            </a:r>
          </a:p>
        </p:txBody>
      </p:sp>
      <p:sp>
        <p:nvSpPr>
          <p:cNvPr id="25" name="Rectangle 24"/>
          <p:cNvSpPr/>
          <p:nvPr/>
        </p:nvSpPr>
        <p:spPr>
          <a:xfrm>
            <a:off x="7538580" y="3782797"/>
            <a:ext cx="22172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Deployment</a:t>
            </a:r>
          </a:p>
        </p:txBody>
      </p:sp>
      <p:cxnSp>
        <p:nvCxnSpPr>
          <p:cNvPr id="26" name="Straight Connector 25"/>
          <p:cNvCxnSpPr/>
          <p:nvPr/>
        </p:nvCxnSpPr>
        <p:spPr>
          <a:xfrm>
            <a:off x="9755805" y="4244462"/>
            <a:ext cx="2175576" cy="0"/>
          </a:xfrm>
          <a:prstGeom prst="line">
            <a:avLst/>
          </a:prstGeom>
        </p:spPr>
        <p:style>
          <a:lnRef idx="2">
            <a:schemeClr val="accent6"/>
          </a:lnRef>
          <a:fillRef idx="0">
            <a:schemeClr val="accent6"/>
          </a:fillRef>
          <a:effectRef idx="1">
            <a:schemeClr val="accent6"/>
          </a:effectRef>
          <a:fontRef idx="minor">
            <a:schemeClr val="tx1"/>
          </a:fontRef>
        </p:style>
      </p:cxnSp>
      <p:sp>
        <p:nvSpPr>
          <p:cNvPr id="27" name="Content Placeholder 2"/>
          <p:cNvSpPr txBox="1">
            <a:spLocks/>
          </p:cNvSpPr>
          <p:nvPr/>
        </p:nvSpPr>
        <p:spPr>
          <a:xfrm>
            <a:off x="7484997" y="4369660"/>
            <a:ext cx="4446384" cy="875541"/>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Integration of modules</a:t>
            </a:r>
            <a:r>
              <a:rPr lang="en-US" dirty="0">
                <a:solidFill>
                  <a:srgbClr val="A32D19"/>
                </a:solidFill>
              </a:rPr>
              <a:t> </a:t>
            </a:r>
            <a:r>
              <a:rPr lang="en-US" dirty="0"/>
              <a:t>developed by parallel teams,  </a:t>
            </a:r>
            <a:r>
              <a:rPr lang="en-US" b="1" dirty="0">
                <a:solidFill>
                  <a:srgbClr val="A32D19"/>
                </a:solidFill>
              </a:rPr>
              <a:t>delivery</a:t>
            </a:r>
            <a:r>
              <a:rPr lang="en-US" dirty="0"/>
              <a:t> of integrated software and </a:t>
            </a:r>
            <a:r>
              <a:rPr lang="en-US" b="1" dirty="0">
                <a:solidFill>
                  <a:srgbClr val="A32D19"/>
                </a:solidFill>
              </a:rPr>
              <a:t>feedback</a:t>
            </a:r>
            <a:r>
              <a:rPr lang="en-US" dirty="0"/>
              <a:t> comes under deployment phase.</a:t>
            </a:r>
          </a:p>
        </p:txBody>
      </p:sp>
      <p:cxnSp>
        <p:nvCxnSpPr>
          <p:cNvPr id="16" name="Straight Connector 15"/>
          <p:cNvCxnSpPr/>
          <p:nvPr/>
        </p:nvCxnSpPr>
        <p:spPr>
          <a:xfrm>
            <a:off x="7242731" y="2236914"/>
            <a:ext cx="0" cy="436708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87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2" presetClass="entr" presetSubtype="8"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xEl>
                                              <p:pRg st="5" end="5"/>
                                            </p:txEl>
                                          </p:spTgt>
                                        </p:tgtEl>
                                        <p:attrNameLst>
                                          <p:attrName>style.visibility</p:attrName>
                                        </p:attrNameLst>
                                      </p:cBhvr>
                                      <p:to>
                                        <p:strVal val="visible"/>
                                      </p:to>
                                    </p:set>
                                  </p:childTnLst>
                                </p:cTn>
                              </p:par>
                              <p:par>
                                <p:cTn id="44" presetID="22" presetClass="entr" presetSubtype="1"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22" presetClass="entr" presetSubtype="8"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childTnLst>
                                </p:cTn>
                              </p:par>
                              <p:par>
                                <p:cTn id="62" presetID="22" presetClass="entr" presetSubtype="8"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left)">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3" grpId="0" animBg="1"/>
      <p:bldP spid="20"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Rapid Application Development Model (RAD) Cont.</a:t>
            </a:r>
            <a:endParaRPr lang="en-US" dirty="0"/>
          </a:p>
        </p:txBody>
      </p:sp>
      <p:sp>
        <p:nvSpPr>
          <p:cNvPr id="7" name="Content Placeholder 2"/>
          <p:cNvSpPr>
            <a:spLocks noGrp="1"/>
          </p:cNvSpPr>
          <p:nvPr>
            <p:ph idx="1"/>
          </p:nvPr>
        </p:nvSpPr>
        <p:spPr>
          <a:xfrm>
            <a:off x="262359" y="1431482"/>
            <a:ext cx="11929641" cy="1653602"/>
          </a:xfrm>
        </p:spPr>
        <p:txBody>
          <a:bodyPr>
            <a:normAutofit lnSpcReduction="10000"/>
          </a:bodyPr>
          <a:lstStyle/>
          <a:p>
            <a:pPr algn="just"/>
            <a:r>
              <a:rPr lang="en-US" sz="2400" dirty="0"/>
              <a:t>There is a need to create a </a:t>
            </a:r>
            <a:r>
              <a:rPr lang="en-US" sz="2400" b="1" dirty="0">
                <a:solidFill>
                  <a:srgbClr val="A32D19"/>
                </a:solidFill>
              </a:rPr>
              <a:t>system</a:t>
            </a:r>
            <a:r>
              <a:rPr lang="en-US" sz="2400" dirty="0">
                <a:solidFill>
                  <a:srgbClr val="C00000"/>
                </a:solidFill>
              </a:rPr>
              <a:t> </a:t>
            </a:r>
            <a:r>
              <a:rPr lang="en-US" sz="2400" dirty="0"/>
              <a:t>that can be </a:t>
            </a:r>
            <a:r>
              <a:rPr lang="en-US" sz="2400" b="1" dirty="0">
                <a:solidFill>
                  <a:srgbClr val="A32D19"/>
                </a:solidFill>
              </a:rPr>
              <a:t>modularized in 2-3 months</a:t>
            </a:r>
            <a:r>
              <a:rPr lang="en-US" sz="2400" dirty="0">
                <a:solidFill>
                  <a:srgbClr val="A32D19"/>
                </a:solidFill>
              </a:rPr>
              <a:t> </a:t>
            </a:r>
            <a:r>
              <a:rPr lang="en-US" sz="2400" dirty="0"/>
              <a:t>of time.</a:t>
            </a:r>
          </a:p>
          <a:p>
            <a:pPr algn="just"/>
            <a:r>
              <a:rPr lang="en-US" sz="2400" b="1" dirty="0">
                <a:solidFill>
                  <a:srgbClr val="A32D19"/>
                </a:solidFill>
              </a:rPr>
              <a:t>High availability</a:t>
            </a:r>
            <a:r>
              <a:rPr lang="en-US" sz="2400" dirty="0">
                <a:solidFill>
                  <a:srgbClr val="A32D19"/>
                </a:solidFill>
              </a:rPr>
              <a:t> </a:t>
            </a:r>
            <a:r>
              <a:rPr lang="en-US" sz="2400" dirty="0"/>
              <a:t>of </a:t>
            </a:r>
            <a:r>
              <a:rPr lang="en-US" sz="2400" b="1" dirty="0"/>
              <a:t>designers</a:t>
            </a:r>
            <a:r>
              <a:rPr lang="en-US" sz="2400" dirty="0"/>
              <a:t> and </a:t>
            </a:r>
            <a:r>
              <a:rPr lang="en-US" sz="2400" b="1" dirty="0">
                <a:solidFill>
                  <a:srgbClr val="A32D19"/>
                </a:solidFill>
              </a:rPr>
              <a:t>budget</a:t>
            </a:r>
            <a:r>
              <a:rPr lang="en-US" sz="2400" dirty="0">
                <a:solidFill>
                  <a:srgbClr val="C00000"/>
                </a:solidFill>
              </a:rPr>
              <a:t> </a:t>
            </a:r>
            <a:r>
              <a:rPr lang="en-US" sz="2400" dirty="0"/>
              <a:t>for modeling along with the cost of automated code generating tools.</a:t>
            </a:r>
          </a:p>
          <a:p>
            <a:pPr algn="just"/>
            <a:r>
              <a:rPr lang="en-US" sz="2400" b="1" dirty="0">
                <a:solidFill>
                  <a:srgbClr val="A32D19"/>
                </a:solidFill>
              </a:rPr>
              <a:t>Resources</a:t>
            </a:r>
            <a:r>
              <a:rPr lang="en-US" sz="2400" dirty="0">
                <a:solidFill>
                  <a:srgbClr val="C00000"/>
                </a:solidFill>
              </a:rPr>
              <a:t> </a:t>
            </a:r>
            <a:r>
              <a:rPr lang="en-US" sz="2400" dirty="0"/>
              <a:t>with </a:t>
            </a:r>
            <a:r>
              <a:rPr lang="en-US" sz="2400" b="1" dirty="0">
                <a:solidFill>
                  <a:srgbClr val="A32D19"/>
                </a:solidFill>
              </a:rPr>
              <a:t>high</a:t>
            </a:r>
            <a:r>
              <a:rPr lang="en-US" sz="2400" dirty="0">
                <a:solidFill>
                  <a:srgbClr val="C00000"/>
                </a:solidFill>
              </a:rPr>
              <a:t> </a:t>
            </a:r>
            <a:r>
              <a:rPr lang="en-US" sz="2400" dirty="0"/>
              <a:t>business </a:t>
            </a:r>
            <a:r>
              <a:rPr lang="en-US" sz="2400" b="1" dirty="0">
                <a:solidFill>
                  <a:srgbClr val="A32D19"/>
                </a:solidFill>
              </a:rPr>
              <a:t>knowledge</a:t>
            </a:r>
            <a:r>
              <a:rPr lang="en-US" sz="2400" dirty="0">
                <a:solidFill>
                  <a:srgbClr val="C00000"/>
                </a:solidFill>
              </a:rPr>
              <a:t> </a:t>
            </a:r>
            <a:r>
              <a:rPr lang="en-US" sz="2400" dirty="0"/>
              <a:t>are available.</a:t>
            </a:r>
          </a:p>
        </p:txBody>
      </p:sp>
      <p:sp>
        <p:nvSpPr>
          <p:cNvPr id="5" name="Rectangle 4"/>
          <p:cNvSpPr/>
          <p:nvPr/>
        </p:nvSpPr>
        <p:spPr>
          <a:xfrm>
            <a:off x="284697" y="891440"/>
            <a:ext cx="22172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When to Use?</a:t>
            </a:r>
          </a:p>
        </p:txBody>
      </p:sp>
      <p:cxnSp>
        <p:nvCxnSpPr>
          <p:cNvPr id="6" name="Straight Connector 5"/>
          <p:cNvCxnSpPr/>
          <p:nvPr/>
        </p:nvCxnSpPr>
        <p:spPr>
          <a:xfrm>
            <a:off x="2394346" y="1353105"/>
            <a:ext cx="6997848" cy="0"/>
          </a:xfrm>
          <a:prstGeom prst="line">
            <a:avLst/>
          </a:prstGeom>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284697" y="3223270"/>
            <a:ext cx="22172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Advantages</a:t>
            </a:r>
          </a:p>
        </p:txBody>
      </p:sp>
      <p:sp>
        <p:nvSpPr>
          <p:cNvPr id="9" name="Content Placeholder 2"/>
          <p:cNvSpPr txBox="1">
            <a:spLocks/>
          </p:cNvSpPr>
          <p:nvPr/>
        </p:nvSpPr>
        <p:spPr>
          <a:xfrm>
            <a:off x="284697" y="3763313"/>
            <a:ext cx="5175577" cy="2593944"/>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A32D19"/>
                </a:solidFill>
              </a:rPr>
              <a:t>Reduced</a:t>
            </a:r>
            <a:r>
              <a:rPr lang="en-US" dirty="0">
                <a:solidFill>
                  <a:srgbClr val="C00000"/>
                </a:solidFill>
              </a:rPr>
              <a:t> </a:t>
            </a:r>
            <a:r>
              <a:rPr lang="en-US" dirty="0"/>
              <a:t>development </a:t>
            </a:r>
            <a:r>
              <a:rPr lang="en-US" b="1" dirty="0">
                <a:solidFill>
                  <a:srgbClr val="A32D19"/>
                </a:solidFill>
              </a:rPr>
              <a:t>time</a:t>
            </a:r>
            <a:r>
              <a:rPr lang="en-US" dirty="0"/>
              <a:t>.</a:t>
            </a:r>
          </a:p>
          <a:p>
            <a:r>
              <a:rPr lang="en-US" b="1" dirty="0">
                <a:solidFill>
                  <a:srgbClr val="A32D19"/>
                </a:solidFill>
              </a:rPr>
              <a:t>Increases</a:t>
            </a:r>
            <a:r>
              <a:rPr lang="en-US" b="1" dirty="0">
                <a:solidFill>
                  <a:srgbClr val="C00000"/>
                </a:solidFill>
              </a:rPr>
              <a:t> </a:t>
            </a:r>
            <a:r>
              <a:rPr lang="en-US" b="1" dirty="0">
                <a:solidFill>
                  <a:srgbClr val="A32D19"/>
                </a:solidFill>
              </a:rPr>
              <a:t>reusability</a:t>
            </a:r>
            <a:r>
              <a:rPr lang="en-US" b="1" dirty="0">
                <a:solidFill>
                  <a:srgbClr val="C00000"/>
                </a:solidFill>
              </a:rPr>
              <a:t> </a:t>
            </a:r>
            <a:r>
              <a:rPr lang="en-US" dirty="0"/>
              <a:t>of components.</a:t>
            </a:r>
          </a:p>
          <a:p>
            <a:r>
              <a:rPr lang="en-US" b="1" dirty="0">
                <a:solidFill>
                  <a:srgbClr val="A32D19"/>
                </a:solidFill>
              </a:rPr>
              <a:t>Quick</a:t>
            </a:r>
            <a:r>
              <a:rPr lang="en-US" dirty="0">
                <a:solidFill>
                  <a:srgbClr val="C00000"/>
                </a:solidFill>
              </a:rPr>
              <a:t> </a:t>
            </a:r>
            <a:r>
              <a:rPr lang="en-US" dirty="0"/>
              <a:t>initial </a:t>
            </a:r>
            <a:r>
              <a:rPr lang="en-US" b="1" dirty="0">
                <a:solidFill>
                  <a:srgbClr val="A32D19"/>
                </a:solidFill>
              </a:rPr>
              <a:t>reviews</a:t>
            </a:r>
            <a:r>
              <a:rPr lang="en-US" dirty="0">
                <a:solidFill>
                  <a:srgbClr val="C00000"/>
                </a:solidFill>
              </a:rPr>
              <a:t> </a:t>
            </a:r>
            <a:r>
              <a:rPr lang="en-US" dirty="0"/>
              <a:t>occur.</a:t>
            </a:r>
          </a:p>
          <a:p>
            <a:r>
              <a:rPr lang="en-US" b="1" dirty="0">
                <a:solidFill>
                  <a:srgbClr val="A32D19"/>
                </a:solidFill>
              </a:rPr>
              <a:t>Encourages</a:t>
            </a:r>
            <a:r>
              <a:rPr lang="en-US" dirty="0">
                <a:solidFill>
                  <a:srgbClr val="C00000"/>
                </a:solidFill>
              </a:rPr>
              <a:t> </a:t>
            </a:r>
            <a:r>
              <a:rPr lang="en-US" dirty="0"/>
              <a:t>customer </a:t>
            </a:r>
            <a:r>
              <a:rPr lang="en-US" b="1" dirty="0">
                <a:solidFill>
                  <a:srgbClr val="A32D19"/>
                </a:solidFill>
              </a:rPr>
              <a:t>feedback</a:t>
            </a:r>
            <a:r>
              <a:rPr lang="en-US" dirty="0"/>
              <a:t>.</a:t>
            </a:r>
          </a:p>
          <a:p>
            <a:r>
              <a:rPr lang="en-US" dirty="0"/>
              <a:t>Integration from very beginning </a:t>
            </a:r>
            <a:r>
              <a:rPr lang="en-US" b="1" dirty="0">
                <a:solidFill>
                  <a:srgbClr val="A32D19"/>
                </a:solidFill>
              </a:rPr>
              <a:t>solves</a:t>
            </a:r>
            <a:r>
              <a:rPr lang="en-US" dirty="0">
                <a:solidFill>
                  <a:srgbClr val="C00000"/>
                </a:solidFill>
              </a:rPr>
              <a:t> </a:t>
            </a:r>
            <a:r>
              <a:rPr lang="en-US" dirty="0"/>
              <a:t>a lot </a:t>
            </a:r>
            <a:r>
              <a:rPr lang="en-US" b="1" dirty="0">
                <a:solidFill>
                  <a:srgbClr val="A32D19"/>
                </a:solidFill>
              </a:rPr>
              <a:t>of</a:t>
            </a:r>
            <a:r>
              <a:rPr lang="en-US" b="1" dirty="0">
                <a:solidFill>
                  <a:srgbClr val="C00000"/>
                </a:solidFill>
              </a:rPr>
              <a:t> </a:t>
            </a:r>
            <a:r>
              <a:rPr lang="en-US" b="1" dirty="0">
                <a:solidFill>
                  <a:srgbClr val="A32D19"/>
                </a:solidFill>
              </a:rPr>
              <a:t>integration</a:t>
            </a:r>
            <a:r>
              <a:rPr lang="en-US" b="1" dirty="0">
                <a:solidFill>
                  <a:srgbClr val="C00000"/>
                </a:solidFill>
              </a:rPr>
              <a:t> </a:t>
            </a:r>
            <a:r>
              <a:rPr lang="en-US" b="1" dirty="0">
                <a:solidFill>
                  <a:srgbClr val="A32D19"/>
                </a:solidFill>
              </a:rPr>
              <a:t>issues</a:t>
            </a:r>
            <a:r>
              <a:rPr lang="en-US" dirty="0"/>
              <a:t>.</a:t>
            </a:r>
          </a:p>
        </p:txBody>
      </p:sp>
      <p:cxnSp>
        <p:nvCxnSpPr>
          <p:cNvPr id="10" name="Straight Connector 9"/>
          <p:cNvCxnSpPr/>
          <p:nvPr/>
        </p:nvCxnSpPr>
        <p:spPr>
          <a:xfrm>
            <a:off x="2501922" y="3684935"/>
            <a:ext cx="2801598" cy="0"/>
          </a:xfrm>
          <a:prstGeom prst="line">
            <a:avLst/>
          </a:prstGeom>
        </p:spPr>
        <p:style>
          <a:lnRef idx="2">
            <a:schemeClr val="accent6"/>
          </a:lnRef>
          <a:fillRef idx="0">
            <a:schemeClr val="accent6"/>
          </a:fillRef>
          <a:effectRef idx="1">
            <a:schemeClr val="accent6"/>
          </a:effectRef>
          <a:fontRef idx="minor">
            <a:schemeClr val="tx1"/>
          </a:fontRef>
        </p:style>
      </p:cxnSp>
      <p:sp>
        <p:nvSpPr>
          <p:cNvPr id="12" name="Rectangle 11"/>
          <p:cNvSpPr/>
          <p:nvPr/>
        </p:nvSpPr>
        <p:spPr>
          <a:xfrm>
            <a:off x="5682345" y="3144892"/>
            <a:ext cx="22172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Drawback</a:t>
            </a:r>
          </a:p>
        </p:txBody>
      </p:sp>
      <p:sp>
        <p:nvSpPr>
          <p:cNvPr id="13" name="Content Placeholder 2"/>
          <p:cNvSpPr txBox="1">
            <a:spLocks/>
          </p:cNvSpPr>
          <p:nvPr/>
        </p:nvSpPr>
        <p:spPr>
          <a:xfrm>
            <a:off x="5643154" y="3684935"/>
            <a:ext cx="6257108" cy="278843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t>
            </a:r>
            <a:r>
              <a:rPr lang="en-US" b="1" dirty="0"/>
              <a:t>large</a:t>
            </a:r>
            <a:r>
              <a:rPr lang="en-US" dirty="0"/>
              <a:t> but scalable </a:t>
            </a:r>
            <a:r>
              <a:rPr lang="en-US" b="1" dirty="0"/>
              <a:t>projects</a:t>
            </a:r>
            <a:r>
              <a:rPr lang="en-US" dirty="0"/>
              <a:t>, RAD </a:t>
            </a:r>
            <a:r>
              <a:rPr lang="en-US" b="1" dirty="0">
                <a:solidFill>
                  <a:srgbClr val="A32D19"/>
                </a:solidFill>
              </a:rPr>
              <a:t>requires sufficient human resources</a:t>
            </a:r>
            <a:r>
              <a:rPr lang="en-US" dirty="0"/>
              <a:t>.</a:t>
            </a:r>
          </a:p>
          <a:p>
            <a:r>
              <a:rPr lang="en-US" dirty="0"/>
              <a:t>Projects </a:t>
            </a:r>
            <a:r>
              <a:rPr lang="en-US" b="1" dirty="0">
                <a:solidFill>
                  <a:srgbClr val="A32D19"/>
                </a:solidFill>
              </a:rPr>
              <a:t>fail if</a:t>
            </a:r>
            <a:r>
              <a:rPr lang="en-US" b="1" dirty="0">
                <a:solidFill>
                  <a:srgbClr val="C00000"/>
                </a:solidFill>
              </a:rPr>
              <a:t> </a:t>
            </a:r>
            <a:r>
              <a:rPr lang="en-US" b="1" dirty="0"/>
              <a:t>developers</a:t>
            </a:r>
            <a:r>
              <a:rPr lang="en-US" dirty="0"/>
              <a:t> and </a:t>
            </a:r>
            <a:r>
              <a:rPr lang="en-US" b="1" dirty="0"/>
              <a:t>customers </a:t>
            </a:r>
            <a:r>
              <a:rPr lang="en-US" dirty="0"/>
              <a:t>are </a:t>
            </a:r>
            <a:r>
              <a:rPr lang="en-US" b="1" dirty="0">
                <a:solidFill>
                  <a:srgbClr val="A32D19"/>
                </a:solidFill>
              </a:rPr>
              <a:t>not committed</a:t>
            </a:r>
            <a:r>
              <a:rPr lang="en-US" dirty="0">
                <a:solidFill>
                  <a:srgbClr val="A32D19"/>
                </a:solidFill>
              </a:rPr>
              <a:t> </a:t>
            </a:r>
            <a:r>
              <a:rPr lang="en-US" dirty="0"/>
              <a:t>in a much shortened time-frame.</a:t>
            </a:r>
          </a:p>
          <a:p>
            <a:r>
              <a:rPr lang="en-US" b="1" dirty="0">
                <a:solidFill>
                  <a:srgbClr val="A32D19"/>
                </a:solidFill>
              </a:rPr>
              <a:t>Problematic</a:t>
            </a:r>
            <a:r>
              <a:rPr lang="en-US" dirty="0">
                <a:solidFill>
                  <a:srgbClr val="C00000"/>
                </a:solidFill>
              </a:rPr>
              <a:t> </a:t>
            </a:r>
            <a:r>
              <a:rPr lang="en-US" dirty="0"/>
              <a:t>if system </a:t>
            </a:r>
            <a:r>
              <a:rPr lang="en-US" b="1" dirty="0"/>
              <a:t>can not be modularized</a:t>
            </a:r>
            <a:r>
              <a:rPr lang="en-US" dirty="0"/>
              <a:t>.</a:t>
            </a:r>
          </a:p>
          <a:p>
            <a:r>
              <a:rPr lang="en-US" b="1" dirty="0">
                <a:solidFill>
                  <a:srgbClr val="A32D19"/>
                </a:solidFill>
              </a:rPr>
              <a:t>Not</a:t>
            </a:r>
            <a:r>
              <a:rPr lang="en-US" b="1" dirty="0"/>
              <a:t> appropriate </a:t>
            </a:r>
            <a:r>
              <a:rPr lang="en-US" b="1" dirty="0">
                <a:solidFill>
                  <a:srgbClr val="A32D19"/>
                </a:solidFill>
              </a:rPr>
              <a:t>when technical risks are high </a:t>
            </a:r>
            <a:r>
              <a:rPr lang="en-US" dirty="0"/>
              <a:t>(heavy use of new technology).</a:t>
            </a:r>
          </a:p>
        </p:txBody>
      </p:sp>
      <p:cxnSp>
        <p:nvCxnSpPr>
          <p:cNvPr id="14" name="Straight Connector 13"/>
          <p:cNvCxnSpPr/>
          <p:nvPr/>
        </p:nvCxnSpPr>
        <p:spPr>
          <a:xfrm>
            <a:off x="7899570" y="3593110"/>
            <a:ext cx="42515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 name="Straight Connector 14"/>
          <p:cNvCxnSpPr/>
          <p:nvPr/>
        </p:nvCxnSpPr>
        <p:spPr>
          <a:xfrm>
            <a:off x="5518433" y="3144892"/>
            <a:ext cx="0" cy="3459109"/>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08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left)">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22" presetClass="entr" presetSubtype="8"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4" end="4"/>
                                            </p:txEl>
                                          </p:spTgt>
                                        </p:tgtEl>
                                        <p:attrNameLst>
                                          <p:attrName>style.visibility</p:attrName>
                                        </p:attrNameLst>
                                      </p:cBhvr>
                                      <p:to>
                                        <p:strVal val="visible"/>
                                      </p:to>
                                    </p:set>
                                  </p:childTnLst>
                                </p:cTn>
                              </p:par>
                              <p:par>
                                <p:cTn id="49" presetID="22" presetClass="entr" presetSubtype="1"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22" presetClass="entr" presetSubtype="8"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Component based Development</a:t>
            </a:r>
            <a:endParaRPr lang="en-US" dirty="0"/>
          </a:p>
        </p:txBody>
      </p:sp>
      <p:sp>
        <p:nvSpPr>
          <p:cNvPr id="4" name="Content Placeholder 2"/>
          <p:cNvSpPr>
            <a:spLocks noGrp="1"/>
          </p:cNvSpPr>
          <p:nvPr>
            <p:ph idx="1"/>
          </p:nvPr>
        </p:nvSpPr>
        <p:spPr/>
        <p:txBody>
          <a:bodyPr>
            <a:normAutofit/>
          </a:bodyPr>
          <a:lstStyle/>
          <a:p>
            <a:r>
              <a:rPr lang="en-US" sz="2400" b="1" dirty="0">
                <a:solidFill>
                  <a:srgbClr val="A32D19"/>
                </a:solidFill>
              </a:rPr>
              <a:t>Commercial off the shelf (COTS)</a:t>
            </a:r>
            <a:r>
              <a:rPr lang="en-US" sz="2400" b="1" dirty="0">
                <a:solidFill>
                  <a:srgbClr val="C00000"/>
                </a:solidFill>
              </a:rPr>
              <a:t> </a:t>
            </a:r>
            <a:r>
              <a:rPr lang="en-US" sz="2400" dirty="0"/>
              <a:t>software </a:t>
            </a:r>
            <a:r>
              <a:rPr lang="en-US" sz="2400" b="1" dirty="0">
                <a:solidFill>
                  <a:srgbClr val="A32D19"/>
                </a:solidFill>
              </a:rPr>
              <a:t>components</a:t>
            </a:r>
            <a:r>
              <a:rPr lang="en-US" sz="2400" dirty="0">
                <a:solidFill>
                  <a:srgbClr val="C00000"/>
                </a:solidFill>
              </a:rPr>
              <a:t> </a:t>
            </a:r>
            <a:r>
              <a:rPr lang="en-US" sz="2400" dirty="0"/>
              <a:t>are offered </a:t>
            </a:r>
            <a:r>
              <a:rPr lang="en-US" sz="2400" b="1" dirty="0">
                <a:solidFill>
                  <a:srgbClr val="A32D19"/>
                </a:solidFill>
              </a:rPr>
              <a:t>as</a:t>
            </a:r>
            <a:r>
              <a:rPr lang="en-US" sz="2400" b="1" dirty="0">
                <a:solidFill>
                  <a:srgbClr val="C00000"/>
                </a:solidFill>
              </a:rPr>
              <a:t> </a:t>
            </a:r>
            <a:r>
              <a:rPr lang="en-US" sz="2400" b="1" dirty="0">
                <a:solidFill>
                  <a:srgbClr val="A32D19"/>
                </a:solidFill>
              </a:rPr>
              <a:t>product</a:t>
            </a:r>
            <a:r>
              <a:rPr lang="en-US" sz="2400" dirty="0"/>
              <a:t>.</a:t>
            </a:r>
          </a:p>
          <a:p>
            <a:r>
              <a:rPr lang="en-US" sz="2400" b="1" dirty="0">
                <a:solidFill>
                  <a:srgbClr val="A32D19"/>
                </a:solidFill>
              </a:rPr>
              <a:t>COTS</a:t>
            </a:r>
            <a:r>
              <a:rPr lang="en-US" sz="2400" dirty="0">
                <a:solidFill>
                  <a:srgbClr val="C00000"/>
                </a:solidFill>
              </a:rPr>
              <a:t> </a:t>
            </a:r>
            <a:r>
              <a:rPr lang="en-US" sz="2400" dirty="0"/>
              <a:t>provides </a:t>
            </a:r>
            <a:r>
              <a:rPr lang="en-US" sz="2400" b="1" dirty="0">
                <a:solidFill>
                  <a:srgbClr val="A32D19"/>
                </a:solidFill>
              </a:rPr>
              <a:t>set</a:t>
            </a:r>
            <a:r>
              <a:rPr lang="en-US" sz="2400" b="1" dirty="0">
                <a:solidFill>
                  <a:srgbClr val="C00000"/>
                </a:solidFill>
              </a:rPr>
              <a:t> </a:t>
            </a:r>
            <a:r>
              <a:rPr lang="en-US" sz="2400" b="1" dirty="0">
                <a:solidFill>
                  <a:srgbClr val="A32D19"/>
                </a:solidFill>
              </a:rPr>
              <a:t>of</a:t>
            </a:r>
            <a:r>
              <a:rPr lang="en-US" sz="2400" b="1" dirty="0">
                <a:solidFill>
                  <a:srgbClr val="C00000"/>
                </a:solidFill>
              </a:rPr>
              <a:t> </a:t>
            </a:r>
            <a:r>
              <a:rPr lang="en-US" sz="2400" b="1" dirty="0">
                <a:solidFill>
                  <a:srgbClr val="A32D19"/>
                </a:solidFill>
              </a:rPr>
              <a:t>functionality</a:t>
            </a:r>
            <a:r>
              <a:rPr lang="en-US" sz="2400" dirty="0"/>
              <a:t> with </a:t>
            </a:r>
            <a:r>
              <a:rPr lang="en-US" sz="2400" b="1" dirty="0">
                <a:solidFill>
                  <a:srgbClr val="A32D19"/>
                </a:solidFill>
              </a:rPr>
              <a:t>well</a:t>
            </a:r>
            <a:r>
              <a:rPr lang="en-US" sz="2400" b="1" dirty="0">
                <a:solidFill>
                  <a:srgbClr val="C00000"/>
                </a:solidFill>
              </a:rPr>
              <a:t> </a:t>
            </a:r>
            <a:r>
              <a:rPr lang="en-US" sz="2400" b="1" dirty="0">
                <a:solidFill>
                  <a:srgbClr val="A32D19"/>
                </a:solidFill>
              </a:rPr>
              <a:t>defined</a:t>
            </a:r>
            <a:r>
              <a:rPr lang="en-US" sz="2400" b="1" dirty="0">
                <a:solidFill>
                  <a:srgbClr val="C00000"/>
                </a:solidFill>
              </a:rPr>
              <a:t> </a:t>
            </a:r>
            <a:r>
              <a:rPr lang="en-US" sz="2400" b="1" dirty="0">
                <a:solidFill>
                  <a:srgbClr val="A32D19"/>
                </a:solidFill>
              </a:rPr>
              <a:t>interfaces</a:t>
            </a:r>
            <a:r>
              <a:rPr lang="en-US" sz="2400" dirty="0"/>
              <a:t> that enables component to be integrated into software.</a:t>
            </a:r>
          </a:p>
          <a:p>
            <a:r>
              <a:rPr lang="en-US" sz="2400" dirty="0"/>
              <a:t>The component based development model </a:t>
            </a:r>
            <a:r>
              <a:rPr lang="en-US" sz="2400" b="1" dirty="0">
                <a:solidFill>
                  <a:srgbClr val="A32D19"/>
                </a:solidFill>
              </a:rPr>
              <a:t>incorporates</a:t>
            </a:r>
            <a:r>
              <a:rPr lang="en-US" sz="2400" dirty="0">
                <a:solidFill>
                  <a:srgbClr val="C00000"/>
                </a:solidFill>
              </a:rPr>
              <a:t> </a:t>
            </a:r>
            <a:r>
              <a:rPr lang="en-US" sz="2400" dirty="0"/>
              <a:t>many </a:t>
            </a:r>
            <a:r>
              <a:rPr lang="en-US" sz="2400" b="1" dirty="0">
                <a:solidFill>
                  <a:srgbClr val="A32D19"/>
                </a:solidFill>
              </a:rPr>
              <a:t>characteristics</a:t>
            </a:r>
            <a:r>
              <a:rPr lang="en-US" sz="2400" dirty="0"/>
              <a:t> of the </a:t>
            </a:r>
            <a:r>
              <a:rPr lang="en-US" sz="2400" b="1" dirty="0">
                <a:solidFill>
                  <a:srgbClr val="A32D19"/>
                </a:solidFill>
              </a:rPr>
              <a:t>spiral</a:t>
            </a:r>
            <a:r>
              <a:rPr lang="en-US" sz="2400" b="1" dirty="0">
                <a:solidFill>
                  <a:srgbClr val="C00000"/>
                </a:solidFill>
              </a:rPr>
              <a:t> </a:t>
            </a:r>
            <a:r>
              <a:rPr lang="en-US" sz="2400" b="1" dirty="0">
                <a:solidFill>
                  <a:srgbClr val="A32D19"/>
                </a:solidFill>
              </a:rPr>
              <a:t>model</a:t>
            </a:r>
            <a:r>
              <a:rPr lang="en-US" sz="2400" dirty="0"/>
              <a:t>.</a:t>
            </a:r>
            <a:endParaRPr lang="en-US" sz="2400" b="1" dirty="0">
              <a:solidFill>
                <a:srgbClr val="C00000"/>
              </a:solidFill>
            </a:endParaRPr>
          </a:p>
          <a:p>
            <a:r>
              <a:rPr lang="en-US" sz="2400" dirty="0"/>
              <a:t>It is </a:t>
            </a:r>
            <a:r>
              <a:rPr lang="en-US" sz="2400" b="1" dirty="0">
                <a:solidFill>
                  <a:srgbClr val="A32D19"/>
                </a:solidFill>
              </a:rPr>
              <a:t>evolutionary</a:t>
            </a:r>
            <a:r>
              <a:rPr lang="en-US" sz="2400" dirty="0">
                <a:solidFill>
                  <a:srgbClr val="C00000"/>
                </a:solidFill>
              </a:rPr>
              <a:t> </a:t>
            </a:r>
            <a:r>
              <a:rPr lang="en-US" sz="2400" dirty="0"/>
              <a:t>in </a:t>
            </a:r>
            <a:r>
              <a:rPr lang="en-US" sz="2400" b="1" dirty="0">
                <a:solidFill>
                  <a:srgbClr val="A32D19"/>
                </a:solidFill>
              </a:rPr>
              <a:t>nature</a:t>
            </a:r>
            <a:r>
              <a:rPr lang="en-US" sz="2400" dirty="0"/>
              <a:t>.</a:t>
            </a:r>
          </a:p>
          <a:p>
            <a:r>
              <a:rPr lang="en-US" sz="2400" dirty="0"/>
              <a:t>Component based development model </a:t>
            </a:r>
            <a:r>
              <a:rPr lang="en-US" sz="2400" b="1" dirty="0">
                <a:solidFill>
                  <a:srgbClr val="A32D19"/>
                </a:solidFill>
              </a:rPr>
              <a:t>constructs</a:t>
            </a:r>
            <a:r>
              <a:rPr lang="en-US" sz="2400" dirty="0">
                <a:solidFill>
                  <a:srgbClr val="C00000"/>
                </a:solidFill>
              </a:rPr>
              <a:t> </a:t>
            </a:r>
            <a:r>
              <a:rPr lang="en-US" sz="2400" dirty="0"/>
              <a:t>applications from </a:t>
            </a:r>
            <a:r>
              <a:rPr lang="en-US" sz="2400" b="1" dirty="0">
                <a:solidFill>
                  <a:srgbClr val="A32D19"/>
                </a:solidFill>
              </a:rPr>
              <a:t>prepackaged</a:t>
            </a:r>
            <a:r>
              <a:rPr lang="en-US" sz="2400" dirty="0">
                <a:solidFill>
                  <a:srgbClr val="C00000"/>
                </a:solidFill>
              </a:rPr>
              <a:t> </a:t>
            </a:r>
            <a:r>
              <a:rPr lang="en-US" sz="2400" dirty="0"/>
              <a:t>software </a:t>
            </a:r>
            <a:r>
              <a:rPr lang="en-US" sz="2400" b="1" dirty="0">
                <a:solidFill>
                  <a:srgbClr val="A32D19"/>
                </a:solidFill>
              </a:rPr>
              <a:t>components</a:t>
            </a:r>
            <a:r>
              <a:rPr lang="en-US" sz="2400" dirty="0"/>
              <a:t>.</a:t>
            </a:r>
          </a:p>
          <a:p>
            <a:r>
              <a:rPr lang="en-US" sz="2400" b="1" dirty="0"/>
              <a:t>Modeling</a:t>
            </a:r>
            <a:r>
              <a:rPr lang="en-US" sz="2400" dirty="0"/>
              <a:t> and </a:t>
            </a:r>
            <a:r>
              <a:rPr lang="en-US" sz="2400" b="1" dirty="0"/>
              <a:t>construction</a:t>
            </a:r>
            <a:r>
              <a:rPr lang="en-US" sz="2400" dirty="0"/>
              <a:t> activities begin with the </a:t>
            </a:r>
            <a:r>
              <a:rPr lang="en-US" sz="2400" b="1" dirty="0">
                <a:solidFill>
                  <a:srgbClr val="A32D19"/>
                </a:solidFill>
              </a:rPr>
              <a:t>identification</a:t>
            </a:r>
            <a:r>
              <a:rPr lang="en-US" sz="2400" b="1" dirty="0">
                <a:solidFill>
                  <a:srgbClr val="C00000"/>
                </a:solidFill>
              </a:rPr>
              <a:t> </a:t>
            </a:r>
            <a:r>
              <a:rPr lang="en-US" sz="2400" b="1" dirty="0">
                <a:solidFill>
                  <a:srgbClr val="A32D19"/>
                </a:solidFill>
              </a:rPr>
              <a:t>of</a:t>
            </a:r>
            <a:r>
              <a:rPr lang="en-US" sz="2400" b="1" dirty="0">
                <a:solidFill>
                  <a:srgbClr val="C00000"/>
                </a:solidFill>
              </a:rPr>
              <a:t> </a:t>
            </a:r>
            <a:r>
              <a:rPr lang="en-US" sz="2400" b="1" dirty="0">
                <a:solidFill>
                  <a:srgbClr val="A32D19"/>
                </a:solidFill>
              </a:rPr>
              <a:t>components</a:t>
            </a:r>
            <a:r>
              <a:rPr lang="en-US" sz="2400" dirty="0"/>
              <a:t>.</a:t>
            </a:r>
          </a:p>
        </p:txBody>
      </p:sp>
    </p:spTree>
    <p:extLst>
      <p:ext uri="{BB962C8B-B14F-4D97-AF65-F5344CB8AC3E}">
        <p14:creationId xmlns:p14="http://schemas.microsoft.com/office/powerpoint/2010/main" val="317696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based Development</a:t>
            </a:r>
          </a:p>
        </p:txBody>
      </p:sp>
      <p:sp>
        <p:nvSpPr>
          <p:cNvPr id="4" name="Content Placeholder 2"/>
          <p:cNvSpPr>
            <a:spLocks noGrp="1"/>
          </p:cNvSpPr>
          <p:nvPr>
            <p:ph idx="4294967295"/>
          </p:nvPr>
        </p:nvSpPr>
        <p:spPr>
          <a:xfrm>
            <a:off x="190500" y="1488139"/>
            <a:ext cx="11777382" cy="2774576"/>
          </a:xfrm>
        </p:spPr>
        <p:txBody>
          <a:bodyPr>
            <a:normAutofit/>
          </a:bodyPr>
          <a:lstStyle/>
          <a:p>
            <a:pPr marL="457200" indent="-457200" algn="just">
              <a:buFont typeface="+mj-lt"/>
              <a:buAutoNum type="arabicPeriod"/>
            </a:pPr>
            <a:r>
              <a:rPr lang="en-US" sz="2400" dirty="0"/>
              <a:t>Available </a:t>
            </a:r>
            <a:r>
              <a:rPr lang="en-US" sz="2400" b="1" dirty="0">
                <a:solidFill>
                  <a:srgbClr val="A32D19"/>
                </a:solidFill>
              </a:rPr>
              <a:t>component-based products</a:t>
            </a:r>
            <a:r>
              <a:rPr lang="en-US" sz="2400" dirty="0"/>
              <a:t> are </a:t>
            </a:r>
            <a:r>
              <a:rPr lang="en-US" sz="2400" b="1" dirty="0">
                <a:solidFill>
                  <a:srgbClr val="A32D19"/>
                </a:solidFill>
              </a:rPr>
              <a:t>researched</a:t>
            </a:r>
            <a:r>
              <a:rPr lang="en-US" sz="2400" dirty="0">
                <a:solidFill>
                  <a:srgbClr val="C00000"/>
                </a:solidFill>
              </a:rPr>
              <a:t> </a:t>
            </a:r>
            <a:r>
              <a:rPr lang="en-US" sz="2400" dirty="0"/>
              <a:t>&amp; </a:t>
            </a:r>
            <a:r>
              <a:rPr lang="en-US" sz="2400" b="1" dirty="0">
                <a:solidFill>
                  <a:srgbClr val="A32D19"/>
                </a:solidFill>
              </a:rPr>
              <a:t>evaluated</a:t>
            </a:r>
            <a:r>
              <a:rPr lang="en-US" sz="2400" dirty="0"/>
              <a:t>  for software development.</a:t>
            </a:r>
          </a:p>
          <a:p>
            <a:pPr marL="457200" indent="-457200" algn="just">
              <a:buFont typeface="+mj-lt"/>
              <a:buAutoNum type="arabicPeriod"/>
            </a:pPr>
            <a:r>
              <a:rPr lang="en-US" sz="2400" dirty="0"/>
              <a:t>Component</a:t>
            </a:r>
            <a:r>
              <a:rPr lang="en-US" sz="2400" b="1" dirty="0">
                <a:solidFill>
                  <a:srgbClr val="C00000"/>
                </a:solidFill>
              </a:rPr>
              <a:t> </a:t>
            </a:r>
            <a:r>
              <a:rPr lang="en-US" sz="2400" b="1" dirty="0">
                <a:solidFill>
                  <a:srgbClr val="A32D19"/>
                </a:solidFill>
              </a:rPr>
              <a:t>integration</a:t>
            </a:r>
            <a:r>
              <a:rPr lang="en-US" sz="2400" b="1" dirty="0">
                <a:solidFill>
                  <a:srgbClr val="C00000"/>
                </a:solidFill>
              </a:rPr>
              <a:t> </a:t>
            </a:r>
            <a:r>
              <a:rPr lang="en-US" sz="2400" b="1" dirty="0">
                <a:solidFill>
                  <a:srgbClr val="A32D19"/>
                </a:solidFill>
              </a:rPr>
              <a:t>issues</a:t>
            </a:r>
            <a:r>
              <a:rPr lang="en-US" sz="2400" dirty="0"/>
              <a:t> are </a:t>
            </a:r>
            <a:r>
              <a:rPr lang="en-US" sz="2400" b="1" dirty="0">
                <a:solidFill>
                  <a:srgbClr val="A32D19"/>
                </a:solidFill>
              </a:rPr>
              <a:t>considered</a:t>
            </a:r>
            <a:r>
              <a:rPr lang="en-US" sz="2400" dirty="0"/>
              <a:t>.</a:t>
            </a:r>
            <a:endParaRPr lang="en-US" sz="2400" b="1" dirty="0">
              <a:solidFill>
                <a:srgbClr val="C00000"/>
              </a:solidFill>
            </a:endParaRPr>
          </a:p>
          <a:p>
            <a:pPr marL="457200" indent="-457200" algn="just">
              <a:buFont typeface="+mj-lt"/>
              <a:buAutoNum type="arabicPeriod"/>
            </a:pPr>
            <a:r>
              <a:rPr lang="en-US" sz="2400" dirty="0"/>
              <a:t>A </a:t>
            </a:r>
            <a:r>
              <a:rPr lang="en-US" sz="2400" b="1" dirty="0">
                <a:solidFill>
                  <a:srgbClr val="A32D19"/>
                </a:solidFill>
              </a:rPr>
              <a:t>software</a:t>
            </a:r>
            <a:r>
              <a:rPr lang="en-US" sz="2400" b="1" dirty="0">
                <a:solidFill>
                  <a:srgbClr val="C00000"/>
                </a:solidFill>
              </a:rPr>
              <a:t> </a:t>
            </a:r>
            <a:r>
              <a:rPr lang="en-US" sz="2400" b="1" dirty="0">
                <a:solidFill>
                  <a:srgbClr val="A32D19"/>
                </a:solidFill>
              </a:rPr>
              <a:t>architecture</a:t>
            </a:r>
            <a:r>
              <a:rPr lang="en-US" sz="2400" dirty="0"/>
              <a:t> is </a:t>
            </a:r>
            <a:r>
              <a:rPr lang="en-US" sz="2400" b="1" dirty="0">
                <a:solidFill>
                  <a:srgbClr val="A32D19"/>
                </a:solidFill>
              </a:rPr>
              <a:t>designed</a:t>
            </a:r>
            <a:r>
              <a:rPr lang="en-US" sz="2400" dirty="0">
                <a:solidFill>
                  <a:srgbClr val="C00000"/>
                </a:solidFill>
              </a:rPr>
              <a:t> </a:t>
            </a:r>
            <a:r>
              <a:rPr lang="en-US" sz="2400" dirty="0"/>
              <a:t>to accommodate the components.</a:t>
            </a:r>
          </a:p>
          <a:p>
            <a:pPr marL="457200" indent="-457200" algn="just">
              <a:buFont typeface="+mj-lt"/>
              <a:buAutoNum type="arabicPeriod"/>
            </a:pPr>
            <a:r>
              <a:rPr lang="en-US" sz="2400" dirty="0"/>
              <a:t>Components are </a:t>
            </a:r>
            <a:r>
              <a:rPr lang="en-US" sz="2400" b="1" dirty="0">
                <a:solidFill>
                  <a:srgbClr val="A32D19"/>
                </a:solidFill>
              </a:rPr>
              <a:t>integrated</a:t>
            </a:r>
            <a:r>
              <a:rPr lang="en-US" sz="2400" dirty="0">
                <a:solidFill>
                  <a:srgbClr val="C00000"/>
                </a:solidFill>
              </a:rPr>
              <a:t> </a:t>
            </a:r>
            <a:r>
              <a:rPr lang="en-US" sz="2400" dirty="0"/>
              <a:t>into the </a:t>
            </a:r>
            <a:r>
              <a:rPr lang="en-US" sz="2400" b="1" dirty="0">
                <a:solidFill>
                  <a:srgbClr val="A32D19"/>
                </a:solidFill>
              </a:rPr>
              <a:t>architecture</a:t>
            </a:r>
            <a:r>
              <a:rPr lang="en-US" sz="2400" dirty="0"/>
              <a:t>.</a:t>
            </a:r>
          </a:p>
          <a:p>
            <a:pPr marL="457200" indent="-457200" algn="just">
              <a:buFont typeface="+mj-lt"/>
              <a:buAutoNum type="arabicPeriod"/>
            </a:pPr>
            <a:r>
              <a:rPr lang="en-US" sz="2400" b="1" dirty="0">
                <a:solidFill>
                  <a:srgbClr val="A32D19"/>
                </a:solidFill>
              </a:rPr>
              <a:t>Testing</a:t>
            </a:r>
            <a:r>
              <a:rPr lang="en-US" sz="2400" dirty="0"/>
              <a:t> is conducted to insure proper functionality.</a:t>
            </a:r>
          </a:p>
        </p:txBody>
      </p:sp>
      <p:sp>
        <p:nvSpPr>
          <p:cNvPr id="5" name="Rectangle 4"/>
          <p:cNvSpPr/>
          <p:nvPr/>
        </p:nvSpPr>
        <p:spPr>
          <a:xfrm>
            <a:off x="190499" y="841045"/>
            <a:ext cx="11656359" cy="523220"/>
          </a:xfrm>
          <a:prstGeom prst="rect">
            <a:avLst/>
          </a:prstGeom>
        </p:spPr>
        <p:txBody>
          <a:bodyPr wrap="square">
            <a:spAutoFit/>
          </a:bodyPr>
          <a:lstStyle/>
          <a:p>
            <a:r>
              <a:rPr lang="en-US" sz="2800" b="1" dirty="0"/>
              <a:t>Component based development incorporates the following steps</a:t>
            </a:r>
          </a:p>
        </p:txBody>
      </p:sp>
      <p:sp>
        <p:nvSpPr>
          <p:cNvPr id="6" name="Rectangle 5"/>
          <p:cNvSpPr/>
          <p:nvPr/>
        </p:nvSpPr>
        <p:spPr>
          <a:xfrm>
            <a:off x="190500" y="4309644"/>
            <a:ext cx="2217225" cy="4616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US" sz="2400" b="1" dirty="0"/>
              <a:t>Advantages</a:t>
            </a:r>
          </a:p>
        </p:txBody>
      </p:sp>
      <p:cxnSp>
        <p:nvCxnSpPr>
          <p:cNvPr id="7" name="Straight Connector 6"/>
          <p:cNvCxnSpPr/>
          <p:nvPr/>
        </p:nvCxnSpPr>
        <p:spPr>
          <a:xfrm>
            <a:off x="2407725" y="4771309"/>
            <a:ext cx="9439133" cy="0"/>
          </a:xfrm>
          <a:prstGeom prst="line">
            <a:avLst/>
          </a:prstGeom>
        </p:spPr>
        <p:style>
          <a:lnRef idx="2">
            <a:schemeClr val="accent6"/>
          </a:lnRef>
          <a:fillRef idx="0">
            <a:schemeClr val="accent6"/>
          </a:fillRef>
          <a:effectRef idx="1">
            <a:schemeClr val="accent6"/>
          </a:effectRef>
          <a:fontRef idx="minor">
            <a:schemeClr val="tx1"/>
          </a:fontRef>
        </p:style>
      </p:cxnSp>
      <p:sp>
        <p:nvSpPr>
          <p:cNvPr id="9" name="Content Placeholder 2"/>
          <p:cNvSpPr txBox="1">
            <a:spLocks/>
          </p:cNvSpPr>
          <p:nvPr/>
        </p:nvSpPr>
        <p:spPr>
          <a:xfrm>
            <a:off x="190500" y="4942397"/>
            <a:ext cx="11548782" cy="1458403"/>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leads to </a:t>
            </a:r>
            <a:r>
              <a:rPr lang="en-US" b="1" dirty="0">
                <a:solidFill>
                  <a:srgbClr val="A32D19"/>
                </a:solidFill>
              </a:rPr>
              <a:t>software</a:t>
            </a:r>
            <a:r>
              <a:rPr lang="en-US" b="1" dirty="0">
                <a:solidFill>
                  <a:srgbClr val="C00000"/>
                </a:solidFill>
              </a:rPr>
              <a:t> </a:t>
            </a:r>
            <a:r>
              <a:rPr lang="en-US" b="1" dirty="0">
                <a:solidFill>
                  <a:srgbClr val="A32D19"/>
                </a:solidFill>
              </a:rPr>
              <a:t>reuse</a:t>
            </a:r>
            <a:r>
              <a:rPr lang="en-US" dirty="0"/>
              <a:t>.</a:t>
            </a:r>
          </a:p>
          <a:p>
            <a:r>
              <a:rPr lang="en-US" dirty="0"/>
              <a:t>It </a:t>
            </a:r>
            <a:r>
              <a:rPr lang="en-US" b="1" dirty="0">
                <a:solidFill>
                  <a:srgbClr val="A32D19"/>
                </a:solidFill>
              </a:rPr>
              <a:t>reduces</a:t>
            </a:r>
            <a:r>
              <a:rPr lang="en-US" dirty="0">
                <a:solidFill>
                  <a:srgbClr val="C00000"/>
                </a:solidFill>
              </a:rPr>
              <a:t> </a:t>
            </a:r>
            <a:r>
              <a:rPr lang="en-US" b="1" dirty="0">
                <a:solidFill>
                  <a:srgbClr val="A32D19"/>
                </a:solidFill>
              </a:rPr>
              <a:t>development</a:t>
            </a:r>
            <a:r>
              <a:rPr lang="en-US" dirty="0">
                <a:solidFill>
                  <a:srgbClr val="C00000"/>
                </a:solidFill>
              </a:rPr>
              <a:t> </a:t>
            </a:r>
            <a:r>
              <a:rPr lang="en-US" dirty="0"/>
              <a:t>cycle </a:t>
            </a:r>
            <a:r>
              <a:rPr lang="en-US" b="1" dirty="0">
                <a:solidFill>
                  <a:srgbClr val="A32D19"/>
                </a:solidFill>
              </a:rPr>
              <a:t>time</a:t>
            </a:r>
            <a:r>
              <a:rPr lang="en-US" dirty="0"/>
              <a:t>.</a:t>
            </a:r>
          </a:p>
          <a:p>
            <a:r>
              <a:rPr lang="en-US" b="1" dirty="0">
                <a:solidFill>
                  <a:srgbClr val="A32D19"/>
                </a:solidFill>
              </a:rPr>
              <a:t>Reduction</a:t>
            </a:r>
            <a:r>
              <a:rPr lang="en-US" dirty="0">
                <a:solidFill>
                  <a:srgbClr val="C00000"/>
                </a:solidFill>
              </a:rPr>
              <a:t> </a:t>
            </a:r>
            <a:r>
              <a:rPr lang="en-US" dirty="0"/>
              <a:t>in project </a:t>
            </a:r>
            <a:r>
              <a:rPr lang="en-US" b="1" dirty="0">
                <a:solidFill>
                  <a:srgbClr val="A32D19"/>
                </a:solidFill>
              </a:rPr>
              <a:t>cost</a:t>
            </a:r>
            <a:r>
              <a:rPr lang="en-US" dirty="0"/>
              <a:t>.</a:t>
            </a:r>
          </a:p>
        </p:txBody>
      </p:sp>
      <p:cxnSp>
        <p:nvCxnSpPr>
          <p:cNvPr id="13" name="Straight Connector 12"/>
          <p:cNvCxnSpPr/>
          <p:nvPr/>
        </p:nvCxnSpPr>
        <p:spPr>
          <a:xfrm>
            <a:off x="274125" y="1366351"/>
            <a:ext cx="11545839"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61831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22" presetClass="entr" presetSubtype="8"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C570-1A78-FC3E-2D74-589D39D73703}"/>
              </a:ext>
            </a:extLst>
          </p:cNvPr>
          <p:cNvSpPr>
            <a:spLocks noGrp="1"/>
          </p:cNvSpPr>
          <p:nvPr>
            <p:ph type="title"/>
          </p:nvPr>
        </p:nvSpPr>
        <p:spPr/>
        <p:txBody>
          <a:bodyPr/>
          <a:lstStyle/>
          <a:p>
            <a:r>
              <a:rPr lang="en-US" dirty="0"/>
              <a:t>Comparison of different types of Software Process Models</a:t>
            </a:r>
            <a:endParaRPr lang="en-IN" dirty="0"/>
          </a:p>
        </p:txBody>
      </p:sp>
      <p:graphicFrame>
        <p:nvGraphicFramePr>
          <p:cNvPr id="4" name="Content Placeholder 3">
            <a:extLst>
              <a:ext uri="{FF2B5EF4-FFF2-40B4-BE49-F238E27FC236}">
                <a16:creationId xmlns:a16="http://schemas.microsoft.com/office/drawing/2014/main" id="{81C45AF4-58D5-DE4C-5D39-755730804172}"/>
              </a:ext>
            </a:extLst>
          </p:cNvPr>
          <p:cNvGraphicFramePr>
            <a:graphicFrameLocks noGrp="1"/>
          </p:cNvGraphicFramePr>
          <p:nvPr>
            <p:ph idx="1"/>
          </p:nvPr>
        </p:nvGraphicFramePr>
        <p:xfrm>
          <a:off x="0" y="711201"/>
          <a:ext cx="12192000" cy="5862895"/>
        </p:xfrm>
        <a:graphic>
          <a:graphicData uri="http://schemas.openxmlformats.org/drawingml/2006/table">
            <a:tbl>
              <a:tblPr firstRow="1" bandRow="1">
                <a:tableStyleId>{5940675A-B579-460E-94D1-54222C63F5DA}</a:tableStyleId>
              </a:tblPr>
              <a:tblGrid>
                <a:gridCol w="2841812">
                  <a:extLst>
                    <a:ext uri="{9D8B030D-6E8A-4147-A177-3AD203B41FA5}">
                      <a16:colId xmlns:a16="http://schemas.microsoft.com/office/drawing/2014/main" val="2744507907"/>
                    </a:ext>
                  </a:extLst>
                </a:gridCol>
                <a:gridCol w="1855694">
                  <a:extLst>
                    <a:ext uri="{9D8B030D-6E8A-4147-A177-3AD203B41FA5}">
                      <a16:colId xmlns:a16="http://schemas.microsoft.com/office/drawing/2014/main" val="3313985647"/>
                    </a:ext>
                  </a:extLst>
                </a:gridCol>
                <a:gridCol w="1766047">
                  <a:extLst>
                    <a:ext uri="{9D8B030D-6E8A-4147-A177-3AD203B41FA5}">
                      <a16:colId xmlns:a16="http://schemas.microsoft.com/office/drawing/2014/main" val="2453118761"/>
                    </a:ext>
                  </a:extLst>
                </a:gridCol>
                <a:gridCol w="2043953">
                  <a:extLst>
                    <a:ext uri="{9D8B030D-6E8A-4147-A177-3AD203B41FA5}">
                      <a16:colId xmlns:a16="http://schemas.microsoft.com/office/drawing/2014/main" val="1223785585"/>
                    </a:ext>
                  </a:extLst>
                </a:gridCol>
                <a:gridCol w="2020261">
                  <a:extLst>
                    <a:ext uri="{9D8B030D-6E8A-4147-A177-3AD203B41FA5}">
                      <a16:colId xmlns:a16="http://schemas.microsoft.com/office/drawing/2014/main" val="2678389172"/>
                    </a:ext>
                  </a:extLst>
                </a:gridCol>
                <a:gridCol w="1664233">
                  <a:extLst>
                    <a:ext uri="{9D8B030D-6E8A-4147-A177-3AD203B41FA5}">
                      <a16:colId xmlns:a16="http://schemas.microsoft.com/office/drawing/2014/main" val="2948710844"/>
                    </a:ext>
                  </a:extLst>
                </a:gridCol>
              </a:tblGrid>
              <a:tr h="434557">
                <a:tc>
                  <a:txBody>
                    <a:bodyPr/>
                    <a:lstStyle/>
                    <a:p>
                      <a:endParaRPr lang="en-IN" dirty="0"/>
                    </a:p>
                  </a:txBody>
                  <a:tcPr>
                    <a:solidFill>
                      <a:schemeClr val="bg1">
                        <a:lumMod val="85000"/>
                      </a:schemeClr>
                    </a:solidFill>
                  </a:tcPr>
                </a:tc>
                <a:tc>
                  <a:txBody>
                    <a:bodyPr/>
                    <a:lstStyle/>
                    <a:p>
                      <a:pPr algn="ctr"/>
                      <a:r>
                        <a:rPr lang="en-IN" b="1" dirty="0"/>
                        <a:t>Waterfall </a:t>
                      </a:r>
                    </a:p>
                  </a:txBody>
                  <a:tcPr>
                    <a:solidFill>
                      <a:schemeClr val="bg1">
                        <a:lumMod val="85000"/>
                      </a:schemeClr>
                    </a:solidFill>
                  </a:tcPr>
                </a:tc>
                <a:tc>
                  <a:txBody>
                    <a:bodyPr/>
                    <a:lstStyle/>
                    <a:p>
                      <a:pPr algn="ctr"/>
                      <a:r>
                        <a:rPr lang="en-IN" b="1" dirty="0"/>
                        <a:t>Incremental</a:t>
                      </a:r>
                    </a:p>
                  </a:txBody>
                  <a:tcPr>
                    <a:solidFill>
                      <a:schemeClr val="bg1">
                        <a:lumMod val="85000"/>
                      </a:schemeClr>
                    </a:solidFill>
                  </a:tcPr>
                </a:tc>
                <a:tc>
                  <a:txBody>
                    <a:bodyPr/>
                    <a:lstStyle/>
                    <a:p>
                      <a:pPr algn="ctr"/>
                      <a:r>
                        <a:rPr lang="en-IN" b="1" dirty="0"/>
                        <a:t>Prototyping</a:t>
                      </a:r>
                    </a:p>
                  </a:txBody>
                  <a:tcPr>
                    <a:solidFill>
                      <a:schemeClr val="bg1">
                        <a:lumMod val="85000"/>
                      </a:schemeClr>
                    </a:solidFill>
                  </a:tcPr>
                </a:tc>
                <a:tc>
                  <a:txBody>
                    <a:bodyPr/>
                    <a:lstStyle/>
                    <a:p>
                      <a:pPr algn="ctr"/>
                      <a:r>
                        <a:rPr lang="en-IN" b="1" dirty="0"/>
                        <a:t>Spiral</a:t>
                      </a:r>
                    </a:p>
                  </a:txBody>
                  <a:tcPr>
                    <a:solidFill>
                      <a:schemeClr val="bg1">
                        <a:lumMod val="85000"/>
                      </a:schemeClr>
                    </a:solidFill>
                  </a:tcPr>
                </a:tc>
                <a:tc>
                  <a:txBody>
                    <a:bodyPr/>
                    <a:lstStyle/>
                    <a:p>
                      <a:pPr algn="ctr"/>
                      <a:r>
                        <a:rPr lang="en-IN" b="1" dirty="0"/>
                        <a:t>RAD</a:t>
                      </a:r>
                    </a:p>
                  </a:txBody>
                  <a:tcPr>
                    <a:solidFill>
                      <a:schemeClr val="bg1">
                        <a:lumMod val="85000"/>
                      </a:schemeClr>
                    </a:solidFill>
                  </a:tcPr>
                </a:tc>
                <a:extLst>
                  <a:ext uri="{0D108BD9-81ED-4DB2-BD59-A6C34878D82A}">
                    <a16:rowId xmlns:a16="http://schemas.microsoft.com/office/drawing/2014/main" val="4178588016"/>
                  </a:ext>
                </a:extLst>
              </a:tr>
              <a:tr h="750058">
                <a:tc>
                  <a:txBody>
                    <a:bodyPr/>
                    <a:lstStyle/>
                    <a:p>
                      <a:r>
                        <a:rPr lang="en-IN" b="1" dirty="0"/>
                        <a:t>Well Defined  Requirements</a:t>
                      </a:r>
                    </a:p>
                  </a:txBody>
                  <a:tcPr>
                    <a:solidFill>
                      <a:schemeClr val="bg1">
                        <a:lumMod val="85000"/>
                      </a:schemeClr>
                    </a:solidFill>
                  </a:tcPr>
                </a:tc>
                <a:tc>
                  <a:txBody>
                    <a:bodyPr/>
                    <a:lstStyle/>
                    <a:p>
                      <a:pPr algn="ctr"/>
                      <a:r>
                        <a:rPr lang="en-IN" dirty="0"/>
                        <a:t>Yes</a:t>
                      </a:r>
                    </a:p>
                  </a:txBody>
                  <a:tcPr>
                    <a:solidFill>
                      <a:schemeClr val="accent3">
                        <a:lumMod val="40000"/>
                        <a:lumOff val="60000"/>
                      </a:schemeClr>
                    </a:solidFill>
                  </a:tcPr>
                </a:tc>
                <a:tc>
                  <a:txBody>
                    <a:bodyPr/>
                    <a:lstStyle/>
                    <a:p>
                      <a:pPr algn="ctr"/>
                      <a:r>
                        <a:rPr lang="en-IN" dirty="0"/>
                        <a:t>Yes</a:t>
                      </a:r>
                    </a:p>
                  </a:txBody>
                  <a:tcPr>
                    <a:solidFill>
                      <a:schemeClr val="accent3">
                        <a:lumMod val="40000"/>
                        <a:lumOff val="60000"/>
                      </a:schemeClr>
                    </a:solidFill>
                  </a:tcPr>
                </a:tc>
                <a:tc>
                  <a:txBody>
                    <a:bodyPr/>
                    <a:lstStyle/>
                    <a:p>
                      <a:pPr algn="ctr"/>
                      <a:r>
                        <a:rPr lang="en-IN" dirty="0"/>
                        <a:t>No</a:t>
                      </a:r>
                    </a:p>
                  </a:txBody>
                  <a:tcPr>
                    <a:solidFill>
                      <a:schemeClr val="accent6">
                        <a:lumMod val="20000"/>
                        <a:lumOff val="80000"/>
                      </a:schemeClr>
                    </a:solidFill>
                  </a:tcPr>
                </a:tc>
                <a:tc>
                  <a:txBody>
                    <a:bodyPr/>
                    <a:lstStyle/>
                    <a:p>
                      <a:pPr algn="ctr"/>
                      <a:r>
                        <a:rPr lang="en-IN" dirty="0"/>
                        <a:t>No</a:t>
                      </a:r>
                    </a:p>
                  </a:txBody>
                  <a:tcPr>
                    <a:solidFill>
                      <a:schemeClr val="accent6">
                        <a:lumMod val="20000"/>
                        <a:lumOff val="80000"/>
                      </a:schemeClr>
                    </a:solidFill>
                  </a:tcPr>
                </a:tc>
                <a:tc>
                  <a:txBody>
                    <a:bodyPr/>
                    <a:lstStyle/>
                    <a:p>
                      <a:pPr algn="ctr"/>
                      <a:r>
                        <a:rPr lang="en-IN" dirty="0"/>
                        <a:t>Yes</a:t>
                      </a:r>
                    </a:p>
                  </a:txBody>
                  <a:tcPr>
                    <a:solidFill>
                      <a:schemeClr val="accent3">
                        <a:lumMod val="40000"/>
                        <a:lumOff val="60000"/>
                      </a:schemeClr>
                    </a:solidFill>
                  </a:tcPr>
                </a:tc>
                <a:extLst>
                  <a:ext uri="{0D108BD9-81ED-4DB2-BD59-A6C34878D82A}">
                    <a16:rowId xmlns:a16="http://schemas.microsoft.com/office/drawing/2014/main" val="2109052432"/>
                  </a:ext>
                </a:extLst>
              </a:tr>
              <a:tr h="488796">
                <a:tc>
                  <a:txBody>
                    <a:bodyPr/>
                    <a:lstStyle/>
                    <a:p>
                      <a:r>
                        <a:rPr lang="en-IN" b="1" dirty="0"/>
                        <a:t>Understanding Requirements</a:t>
                      </a:r>
                    </a:p>
                  </a:txBody>
                  <a:tcPr>
                    <a:solidFill>
                      <a:schemeClr val="bg1">
                        <a:lumMod val="85000"/>
                      </a:schemeClr>
                    </a:solidFill>
                  </a:tcPr>
                </a:tc>
                <a:tc>
                  <a:txBody>
                    <a:bodyPr/>
                    <a:lstStyle/>
                    <a:p>
                      <a:pPr algn="ctr"/>
                      <a:r>
                        <a:rPr lang="en-IN" dirty="0"/>
                        <a:t>Well Understood</a:t>
                      </a:r>
                    </a:p>
                  </a:txBody>
                  <a:tcP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Well Understood</a:t>
                      </a:r>
                    </a:p>
                  </a:txBody>
                  <a:tcPr>
                    <a:solidFill>
                      <a:schemeClr val="accent3">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Not well Understood</a:t>
                      </a:r>
                    </a:p>
                  </a:txBody>
                  <a:tcP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Not well Understood</a:t>
                      </a:r>
                    </a:p>
                  </a:txBody>
                  <a:tcP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Well Understood</a:t>
                      </a:r>
                    </a:p>
                  </a:txBody>
                  <a:tcPr>
                    <a:solidFill>
                      <a:schemeClr val="accent3">
                        <a:lumMod val="40000"/>
                        <a:lumOff val="60000"/>
                      </a:schemeClr>
                    </a:solidFill>
                  </a:tcPr>
                </a:tc>
                <a:extLst>
                  <a:ext uri="{0D108BD9-81ED-4DB2-BD59-A6C34878D82A}">
                    <a16:rowId xmlns:a16="http://schemas.microsoft.com/office/drawing/2014/main" val="4142855409"/>
                  </a:ext>
                </a:extLst>
              </a:tr>
              <a:tr h="475129">
                <a:tc>
                  <a:txBody>
                    <a:bodyPr/>
                    <a:lstStyle/>
                    <a:p>
                      <a:r>
                        <a:rPr lang="en-US" b="1" dirty="0"/>
                        <a:t>User Involvement </a:t>
                      </a:r>
                    </a:p>
                  </a:txBody>
                  <a:tcPr>
                    <a:solidFill>
                      <a:schemeClr val="bg1">
                        <a:lumMod val="85000"/>
                      </a:schemeClr>
                    </a:solidFill>
                  </a:tcPr>
                </a:tc>
                <a:tc>
                  <a:txBody>
                    <a:bodyPr/>
                    <a:lstStyle/>
                    <a:p>
                      <a:pPr algn="ctr"/>
                      <a:r>
                        <a:rPr lang="en-IN" dirty="0"/>
                        <a:t>at beginning </a:t>
                      </a:r>
                    </a:p>
                  </a:txBody>
                  <a:tcPr>
                    <a:solidFill>
                      <a:schemeClr val="accent3">
                        <a:lumMod val="40000"/>
                        <a:lumOff val="60000"/>
                      </a:schemeClr>
                    </a:solidFill>
                  </a:tcPr>
                </a:tc>
                <a:tc>
                  <a:txBody>
                    <a:bodyPr/>
                    <a:lstStyle/>
                    <a:p>
                      <a:pPr algn="ctr"/>
                      <a:r>
                        <a:rPr lang="en-IN" dirty="0"/>
                        <a:t>Intermediate</a:t>
                      </a:r>
                    </a:p>
                  </a:txBody>
                  <a:tcPr>
                    <a:solidFill>
                      <a:schemeClr val="accent3">
                        <a:lumMod val="40000"/>
                        <a:lumOff val="60000"/>
                      </a:schemeClr>
                    </a:solidFill>
                  </a:tcPr>
                </a:tc>
                <a:tc>
                  <a:txBody>
                    <a:bodyPr/>
                    <a:lstStyle/>
                    <a:p>
                      <a:pPr algn="ctr"/>
                      <a:r>
                        <a:rPr lang="en-IN" dirty="0"/>
                        <a:t>High</a:t>
                      </a:r>
                    </a:p>
                  </a:txBody>
                  <a:tcPr>
                    <a:solidFill>
                      <a:schemeClr val="accent6">
                        <a:lumMod val="20000"/>
                        <a:lumOff val="80000"/>
                      </a:schemeClr>
                    </a:solidFill>
                  </a:tcPr>
                </a:tc>
                <a:tc>
                  <a:txBody>
                    <a:bodyPr/>
                    <a:lstStyle/>
                    <a:p>
                      <a:pPr algn="ctr"/>
                      <a:r>
                        <a:rPr lang="en-IN" dirty="0"/>
                        <a:t>High</a:t>
                      </a:r>
                    </a:p>
                  </a:txBody>
                  <a:tcP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beginning </a:t>
                      </a:r>
                    </a:p>
                  </a:txBody>
                  <a:tcPr>
                    <a:solidFill>
                      <a:schemeClr val="accent3">
                        <a:lumMod val="40000"/>
                        <a:lumOff val="60000"/>
                      </a:schemeClr>
                    </a:solidFill>
                  </a:tcPr>
                </a:tc>
                <a:extLst>
                  <a:ext uri="{0D108BD9-81ED-4DB2-BD59-A6C34878D82A}">
                    <a16:rowId xmlns:a16="http://schemas.microsoft.com/office/drawing/2014/main" val="16459283"/>
                  </a:ext>
                </a:extLst>
              </a:tr>
              <a:tr h="434557">
                <a:tc>
                  <a:txBody>
                    <a:bodyPr/>
                    <a:lstStyle/>
                    <a:p>
                      <a:r>
                        <a:rPr lang="en-IN" b="1" dirty="0"/>
                        <a:t>Risk Analysis</a:t>
                      </a:r>
                    </a:p>
                  </a:txBody>
                  <a:tcPr>
                    <a:solidFill>
                      <a:schemeClr val="bg1">
                        <a:lumMod val="85000"/>
                      </a:schemeClr>
                    </a:solidFill>
                  </a:tcPr>
                </a:tc>
                <a:tc>
                  <a:txBody>
                    <a:bodyPr/>
                    <a:lstStyle/>
                    <a:p>
                      <a:pPr algn="ctr"/>
                      <a:r>
                        <a:rPr lang="en-IN" dirty="0"/>
                        <a:t>Only at beginning </a:t>
                      </a:r>
                    </a:p>
                  </a:txBody>
                  <a:tcPr>
                    <a:solidFill>
                      <a:schemeClr val="accent3">
                        <a:lumMod val="40000"/>
                        <a:lumOff val="60000"/>
                      </a:schemeClr>
                    </a:solidFill>
                  </a:tcPr>
                </a:tc>
                <a:tc>
                  <a:txBody>
                    <a:bodyPr/>
                    <a:lstStyle/>
                    <a:p>
                      <a:pPr algn="ctr"/>
                      <a:r>
                        <a:rPr lang="en-IN" dirty="0"/>
                        <a:t>Only at beginning </a:t>
                      </a:r>
                    </a:p>
                  </a:txBody>
                  <a:tcPr>
                    <a:solidFill>
                      <a:schemeClr val="accent3">
                        <a:lumMod val="40000"/>
                        <a:lumOff val="60000"/>
                      </a:schemeClr>
                    </a:solidFill>
                  </a:tcPr>
                </a:tc>
                <a:tc>
                  <a:txBody>
                    <a:bodyPr/>
                    <a:lstStyle/>
                    <a:p>
                      <a:pPr algn="ctr"/>
                      <a:r>
                        <a:rPr lang="en-IN" dirty="0"/>
                        <a:t>Low</a:t>
                      </a:r>
                    </a:p>
                  </a:txBody>
                  <a:tcPr anchor="ctr">
                    <a:solidFill>
                      <a:schemeClr val="accent3">
                        <a:lumMod val="40000"/>
                        <a:lumOff val="60000"/>
                      </a:schemeClr>
                    </a:solidFill>
                  </a:tcPr>
                </a:tc>
                <a:tc>
                  <a:txBody>
                    <a:bodyPr/>
                    <a:lstStyle/>
                    <a:p>
                      <a:pPr algn="ctr"/>
                      <a:r>
                        <a:rPr lang="en-IN" dirty="0"/>
                        <a:t>High</a:t>
                      </a:r>
                    </a:p>
                  </a:txBody>
                  <a:tcPr>
                    <a:solidFill>
                      <a:schemeClr val="accent6">
                        <a:lumMod val="20000"/>
                        <a:lumOff val="80000"/>
                      </a:schemeClr>
                    </a:solidFill>
                  </a:tcPr>
                </a:tc>
                <a:tc>
                  <a:txBody>
                    <a:bodyPr/>
                    <a:lstStyle/>
                    <a:p>
                      <a:pPr algn="ctr"/>
                      <a:r>
                        <a:rPr lang="en-IN" dirty="0"/>
                        <a:t>Low</a:t>
                      </a:r>
                    </a:p>
                  </a:txBody>
                  <a:tcPr>
                    <a:solidFill>
                      <a:schemeClr val="accent3">
                        <a:lumMod val="40000"/>
                        <a:lumOff val="60000"/>
                      </a:schemeClr>
                    </a:solidFill>
                  </a:tcPr>
                </a:tc>
                <a:extLst>
                  <a:ext uri="{0D108BD9-81ED-4DB2-BD59-A6C34878D82A}">
                    <a16:rowId xmlns:a16="http://schemas.microsoft.com/office/drawing/2014/main" val="2805553669"/>
                  </a:ext>
                </a:extLst>
              </a:tr>
              <a:tr h="941013">
                <a:tc>
                  <a:txBody>
                    <a:bodyPr/>
                    <a:lstStyle/>
                    <a:p>
                      <a:r>
                        <a:rPr lang="en-IN" b="1" dirty="0"/>
                        <a:t>Cost</a:t>
                      </a:r>
                    </a:p>
                  </a:txBody>
                  <a:tcPr>
                    <a:solidFill>
                      <a:schemeClr val="bg1">
                        <a:lumMod val="85000"/>
                      </a:schemeClr>
                    </a:solidFill>
                  </a:tcPr>
                </a:tc>
                <a:tc>
                  <a:txBody>
                    <a:bodyPr/>
                    <a:lstStyle/>
                    <a:p>
                      <a:pPr algn="ctr"/>
                      <a:r>
                        <a:rPr lang="en-IN" dirty="0"/>
                        <a:t>Low</a:t>
                      </a:r>
                    </a:p>
                  </a:txBody>
                  <a:tcPr>
                    <a:solidFill>
                      <a:schemeClr val="accent3">
                        <a:lumMod val="40000"/>
                        <a:lumOff val="60000"/>
                      </a:schemeClr>
                    </a:solidFill>
                  </a:tcPr>
                </a:tc>
                <a:tc>
                  <a:txBody>
                    <a:bodyPr/>
                    <a:lstStyle/>
                    <a:p>
                      <a:pPr algn="ctr"/>
                      <a:r>
                        <a:rPr lang="en-US" dirty="0"/>
                        <a:t>Medium to high (depends on increments)</a:t>
                      </a:r>
                      <a:endParaRPr lang="en-IN" dirty="0"/>
                    </a:p>
                  </a:txBody>
                  <a:tcPr>
                    <a:solidFill>
                      <a:schemeClr val="accent3">
                        <a:lumMod val="40000"/>
                        <a:lumOff val="60000"/>
                      </a:schemeClr>
                    </a:solidFill>
                  </a:tcPr>
                </a:tc>
                <a:tc>
                  <a:txBody>
                    <a:bodyPr/>
                    <a:lstStyle/>
                    <a:p>
                      <a:pPr algn="ctr"/>
                      <a:r>
                        <a:rPr lang="en-US" dirty="0"/>
                        <a:t>Medium to high (depends on prototypes)</a:t>
                      </a:r>
                      <a:endParaRPr lang="en-IN" dirty="0"/>
                    </a:p>
                  </a:txBody>
                  <a:tcPr>
                    <a:solidFill>
                      <a:schemeClr val="accent6">
                        <a:lumMod val="20000"/>
                        <a:lumOff val="80000"/>
                      </a:schemeClr>
                    </a:solidFill>
                  </a:tcPr>
                </a:tc>
                <a:tc>
                  <a:txBody>
                    <a:bodyPr/>
                    <a:lstStyle/>
                    <a:p>
                      <a:pPr algn="ctr"/>
                      <a:r>
                        <a:rPr lang="en-IN" dirty="0"/>
                        <a:t>Expensive (due to risk analysis)</a:t>
                      </a:r>
                    </a:p>
                  </a:txBody>
                  <a:tcPr>
                    <a:solidFill>
                      <a:schemeClr val="accent6">
                        <a:lumMod val="20000"/>
                        <a:lumOff val="80000"/>
                      </a:schemeClr>
                    </a:solidFill>
                  </a:tcPr>
                </a:tc>
                <a:tc>
                  <a:txBody>
                    <a:bodyPr/>
                    <a:lstStyle/>
                    <a:p>
                      <a:pPr algn="ctr"/>
                      <a:r>
                        <a:rPr lang="en-IN" dirty="0"/>
                        <a:t>High</a:t>
                      </a:r>
                    </a:p>
                  </a:txBody>
                  <a:tcPr>
                    <a:solidFill>
                      <a:schemeClr val="accent6">
                        <a:lumMod val="20000"/>
                        <a:lumOff val="80000"/>
                      </a:schemeClr>
                    </a:solidFill>
                  </a:tcPr>
                </a:tc>
                <a:extLst>
                  <a:ext uri="{0D108BD9-81ED-4DB2-BD59-A6C34878D82A}">
                    <a16:rowId xmlns:a16="http://schemas.microsoft.com/office/drawing/2014/main" val="1063278345"/>
                  </a:ext>
                </a:extLst>
              </a:tr>
              <a:tr h="658709">
                <a:tc>
                  <a:txBody>
                    <a:bodyPr/>
                    <a:lstStyle/>
                    <a:p>
                      <a:r>
                        <a:rPr lang="en-IN" b="1" dirty="0"/>
                        <a:t>Guarantee of success</a:t>
                      </a:r>
                    </a:p>
                  </a:txBody>
                  <a:tcPr>
                    <a:solidFill>
                      <a:schemeClr val="bg1">
                        <a:lumMod val="85000"/>
                      </a:schemeClr>
                    </a:solidFill>
                  </a:tcPr>
                </a:tc>
                <a:tc>
                  <a:txBody>
                    <a:bodyPr/>
                    <a:lstStyle/>
                    <a:p>
                      <a:pPr algn="ctr"/>
                      <a:r>
                        <a:rPr lang="en-IN" dirty="0"/>
                        <a:t>Medium</a:t>
                      </a:r>
                    </a:p>
                  </a:txBody>
                  <a:tcPr>
                    <a:solidFill>
                      <a:schemeClr val="accent6">
                        <a:lumMod val="20000"/>
                        <a:lumOff val="80000"/>
                      </a:schemeClr>
                    </a:solidFill>
                  </a:tcPr>
                </a:tc>
                <a:tc>
                  <a:txBody>
                    <a:bodyPr/>
                    <a:lstStyle/>
                    <a:p>
                      <a:pPr algn="ctr"/>
                      <a:r>
                        <a:rPr lang="en-IN" dirty="0"/>
                        <a:t>High</a:t>
                      </a:r>
                    </a:p>
                  </a:txBody>
                  <a:tcPr>
                    <a:solidFill>
                      <a:schemeClr val="accent3">
                        <a:lumMod val="40000"/>
                        <a:lumOff val="60000"/>
                      </a:schemeClr>
                    </a:solidFill>
                  </a:tcPr>
                </a:tc>
                <a:tc>
                  <a:txBody>
                    <a:bodyPr/>
                    <a:lstStyle/>
                    <a:p>
                      <a:pPr algn="ctr"/>
                      <a:r>
                        <a:rPr lang="en-IN" dirty="0"/>
                        <a:t>Good</a:t>
                      </a:r>
                    </a:p>
                  </a:txBody>
                  <a:tcPr>
                    <a:solidFill>
                      <a:schemeClr val="accent3">
                        <a:lumMod val="40000"/>
                        <a:lumOff val="60000"/>
                      </a:schemeClr>
                    </a:solidFill>
                  </a:tcPr>
                </a:tc>
                <a:tc>
                  <a:txBody>
                    <a:bodyPr/>
                    <a:lstStyle/>
                    <a:p>
                      <a:pPr algn="ctr"/>
                      <a:r>
                        <a:rPr lang="en-US" dirty="0"/>
                        <a:t>High (due to risk management)</a:t>
                      </a:r>
                      <a:endParaRPr lang="en-IN" dirty="0"/>
                    </a:p>
                  </a:txBody>
                  <a:tcPr>
                    <a:solidFill>
                      <a:schemeClr val="accent3">
                        <a:lumMod val="40000"/>
                        <a:lumOff val="60000"/>
                      </a:schemeClr>
                    </a:solidFill>
                  </a:tcPr>
                </a:tc>
                <a:tc>
                  <a:txBody>
                    <a:bodyPr/>
                    <a:lstStyle/>
                    <a:p>
                      <a:pPr algn="ctr"/>
                      <a:r>
                        <a:rPr lang="en-IN" dirty="0"/>
                        <a:t>Medium to high</a:t>
                      </a:r>
                    </a:p>
                  </a:txBody>
                  <a:tcPr>
                    <a:solidFill>
                      <a:schemeClr val="accent3">
                        <a:lumMod val="40000"/>
                        <a:lumOff val="60000"/>
                      </a:schemeClr>
                    </a:solidFill>
                  </a:tcPr>
                </a:tc>
                <a:extLst>
                  <a:ext uri="{0D108BD9-81ED-4DB2-BD59-A6C34878D82A}">
                    <a16:rowId xmlns:a16="http://schemas.microsoft.com/office/drawing/2014/main" val="2236059880"/>
                  </a:ext>
                </a:extLst>
              </a:tr>
              <a:tr h="434557">
                <a:tc>
                  <a:txBody>
                    <a:bodyPr/>
                    <a:lstStyle/>
                    <a:p>
                      <a:r>
                        <a:rPr lang="en-IN" b="1" dirty="0"/>
                        <a:t>Simplicity</a:t>
                      </a:r>
                    </a:p>
                  </a:txBody>
                  <a:tcPr>
                    <a:solidFill>
                      <a:schemeClr val="bg1">
                        <a:lumMod val="85000"/>
                      </a:schemeClr>
                    </a:solidFill>
                  </a:tcPr>
                </a:tc>
                <a:tc>
                  <a:txBody>
                    <a:bodyPr/>
                    <a:lstStyle/>
                    <a:p>
                      <a:pPr algn="ctr"/>
                      <a:r>
                        <a:rPr lang="en-IN" dirty="0"/>
                        <a:t>Simple</a:t>
                      </a:r>
                    </a:p>
                  </a:txBody>
                  <a:tcPr>
                    <a:solidFill>
                      <a:schemeClr val="accent3">
                        <a:lumMod val="40000"/>
                        <a:lumOff val="60000"/>
                      </a:schemeClr>
                    </a:solidFill>
                  </a:tcPr>
                </a:tc>
                <a:tc>
                  <a:txBody>
                    <a:bodyPr/>
                    <a:lstStyle/>
                    <a:p>
                      <a:pPr algn="ctr"/>
                      <a:r>
                        <a:rPr lang="en-IN" dirty="0"/>
                        <a:t>Intermediate</a:t>
                      </a:r>
                    </a:p>
                  </a:txBody>
                  <a:tcPr>
                    <a:solidFill>
                      <a:schemeClr val="accent6">
                        <a:lumMod val="20000"/>
                        <a:lumOff val="80000"/>
                      </a:schemeClr>
                    </a:solidFill>
                  </a:tcPr>
                </a:tc>
                <a:tc>
                  <a:txBody>
                    <a:bodyPr/>
                    <a:lstStyle/>
                    <a:p>
                      <a:pPr algn="ctr"/>
                      <a:r>
                        <a:rPr lang="en-IN" dirty="0"/>
                        <a:t>Intermediate</a:t>
                      </a:r>
                    </a:p>
                  </a:txBody>
                  <a:tcPr>
                    <a:solidFill>
                      <a:schemeClr val="accent6">
                        <a:lumMod val="20000"/>
                        <a:lumOff val="80000"/>
                      </a:schemeClr>
                    </a:solidFill>
                  </a:tcPr>
                </a:tc>
                <a:tc>
                  <a:txBody>
                    <a:bodyPr/>
                    <a:lstStyle/>
                    <a:p>
                      <a:pPr algn="ctr"/>
                      <a:r>
                        <a:rPr lang="en-IN" dirty="0"/>
                        <a:t>Complex</a:t>
                      </a:r>
                    </a:p>
                  </a:txBody>
                  <a:tcPr>
                    <a:solidFill>
                      <a:schemeClr val="accent6">
                        <a:lumMod val="20000"/>
                        <a:lumOff val="80000"/>
                      </a:schemeClr>
                    </a:solidFill>
                  </a:tcPr>
                </a:tc>
                <a:tc>
                  <a:txBody>
                    <a:bodyPr/>
                    <a:lstStyle/>
                    <a:p>
                      <a:pPr algn="ctr"/>
                      <a:r>
                        <a:rPr lang="en-IN" dirty="0"/>
                        <a:t>Simple</a:t>
                      </a:r>
                    </a:p>
                  </a:txBody>
                  <a:tcPr>
                    <a:solidFill>
                      <a:schemeClr val="accent3">
                        <a:lumMod val="40000"/>
                        <a:lumOff val="60000"/>
                      </a:schemeClr>
                    </a:solidFill>
                  </a:tcPr>
                </a:tc>
                <a:extLst>
                  <a:ext uri="{0D108BD9-81ED-4DB2-BD59-A6C34878D82A}">
                    <a16:rowId xmlns:a16="http://schemas.microsoft.com/office/drawing/2014/main" val="2770576278"/>
                  </a:ext>
                </a:extLst>
              </a:tr>
              <a:tr h="434557">
                <a:tc>
                  <a:txBody>
                    <a:bodyPr/>
                    <a:lstStyle/>
                    <a:p>
                      <a:r>
                        <a:rPr lang="en-IN" b="1" dirty="0"/>
                        <a:t>Failure rate</a:t>
                      </a:r>
                    </a:p>
                  </a:txBody>
                  <a:tcPr>
                    <a:solidFill>
                      <a:schemeClr val="bg1">
                        <a:lumMod val="85000"/>
                      </a:schemeClr>
                    </a:solidFill>
                  </a:tcPr>
                </a:tc>
                <a:tc>
                  <a:txBody>
                    <a:bodyPr/>
                    <a:lstStyle/>
                    <a:p>
                      <a:pPr algn="ctr"/>
                      <a:r>
                        <a:rPr lang="en-IN" dirty="0"/>
                        <a:t>High</a:t>
                      </a:r>
                    </a:p>
                  </a:txBody>
                  <a:tcPr>
                    <a:solidFill>
                      <a:schemeClr val="accent6">
                        <a:lumMod val="20000"/>
                        <a:lumOff val="80000"/>
                      </a:schemeClr>
                    </a:solidFill>
                  </a:tcPr>
                </a:tc>
                <a:tc>
                  <a:txBody>
                    <a:bodyPr/>
                    <a:lstStyle/>
                    <a:p>
                      <a:pPr algn="ctr"/>
                      <a:r>
                        <a:rPr lang="en-IN" dirty="0"/>
                        <a:t>Easily Manage</a:t>
                      </a:r>
                    </a:p>
                  </a:txBody>
                  <a:tcPr>
                    <a:solidFill>
                      <a:schemeClr val="accent3">
                        <a:lumMod val="40000"/>
                        <a:lumOff val="60000"/>
                      </a:schemeClr>
                    </a:solidFill>
                  </a:tcPr>
                </a:tc>
                <a:tc>
                  <a:txBody>
                    <a:bodyPr/>
                    <a:lstStyle/>
                    <a:p>
                      <a:pPr algn="ctr"/>
                      <a:r>
                        <a:rPr lang="en-IN" dirty="0"/>
                        <a:t>Low</a:t>
                      </a:r>
                    </a:p>
                  </a:txBody>
                  <a:tcPr>
                    <a:solidFill>
                      <a:schemeClr val="accent3">
                        <a:lumMod val="40000"/>
                        <a:lumOff val="60000"/>
                      </a:schemeClr>
                    </a:solidFill>
                  </a:tcPr>
                </a:tc>
                <a:tc>
                  <a:txBody>
                    <a:bodyPr/>
                    <a:lstStyle/>
                    <a:p>
                      <a:pPr algn="ctr"/>
                      <a:r>
                        <a:rPr lang="en-IN" dirty="0"/>
                        <a:t>Low</a:t>
                      </a:r>
                    </a:p>
                  </a:txBody>
                  <a:tcPr>
                    <a:solidFill>
                      <a:schemeClr val="accent3">
                        <a:lumMod val="40000"/>
                        <a:lumOff val="60000"/>
                      </a:schemeClr>
                    </a:solidFill>
                  </a:tcPr>
                </a:tc>
                <a:tc>
                  <a:txBody>
                    <a:bodyPr/>
                    <a:lstStyle/>
                    <a:p>
                      <a:pPr algn="ctr"/>
                      <a:r>
                        <a:rPr lang="en-IN" dirty="0"/>
                        <a:t>Low</a:t>
                      </a:r>
                    </a:p>
                  </a:txBody>
                  <a:tcPr>
                    <a:solidFill>
                      <a:schemeClr val="accent3">
                        <a:lumMod val="40000"/>
                        <a:lumOff val="60000"/>
                      </a:schemeClr>
                    </a:solidFill>
                  </a:tcPr>
                </a:tc>
                <a:extLst>
                  <a:ext uri="{0D108BD9-81ED-4DB2-BD59-A6C34878D82A}">
                    <a16:rowId xmlns:a16="http://schemas.microsoft.com/office/drawing/2014/main" val="3674216988"/>
                  </a:ext>
                </a:extLst>
              </a:tr>
              <a:tr h="434557">
                <a:tc>
                  <a:txBody>
                    <a:bodyPr/>
                    <a:lstStyle/>
                    <a:p>
                      <a:r>
                        <a:rPr lang="en-IN" b="1" dirty="0"/>
                        <a:t>Expertise Required</a:t>
                      </a:r>
                    </a:p>
                  </a:txBody>
                  <a:tcPr>
                    <a:solidFill>
                      <a:schemeClr val="bg1">
                        <a:lumMod val="85000"/>
                      </a:schemeClr>
                    </a:solidFill>
                  </a:tcPr>
                </a:tc>
                <a:tc>
                  <a:txBody>
                    <a:bodyPr/>
                    <a:lstStyle/>
                    <a:p>
                      <a:pPr algn="ctr"/>
                      <a:r>
                        <a:rPr lang="en-IN" dirty="0"/>
                        <a:t>Medium</a:t>
                      </a:r>
                    </a:p>
                  </a:txBody>
                  <a:tcPr>
                    <a:solidFill>
                      <a:schemeClr val="accent3">
                        <a:lumMod val="40000"/>
                        <a:lumOff val="60000"/>
                      </a:schemeClr>
                    </a:solidFill>
                  </a:tcPr>
                </a:tc>
                <a:tc>
                  <a:txBody>
                    <a:bodyPr/>
                    <a:lstStyle/>
                    <a:p>
                      <a:pPr algn="ctr"/>
                      <a:r>
                        <a:rPr lang="en-IN" dirty="0"/>
                        <a:t>High</a:t>
                      </a:r>
                    </a:p>
                  </a:txBody>
                  <a:tcPr>
                    <a:solidFill>
                      <a:schemeClr val="accent6">
                        <a:lumMod val="20000"/>
                        <a:lumOff val="80000"/>
                      </a:schemeClr>
                    </a:solidFill>
                  </a:tcPr>
                </a:tc>
                <a:tc>
                  <a:txBody>
                    <a:bodyPr/>
                    <a:lstStyle/>
                    <a:p>
                      <a:pPr algn="ctr"/>
                      <a:r>
                        <a:rPr lang="en-IN" dirty="0"/>
                        <a:t>Medium</a:t>
                      </a:r>
                    </a:p>
                  </a:txBody>
                  <a:tcPr>
                    <a:solidFill>
                      <a:schemeClr val="accent3">
                        <a:lumMod val="40000"/>
                        <a:lumOff val="60000"/>
                      </a:schemeClr>
                    </a:solidFill>
                  </a:tcPr>
                </a:tc>
                <a:tc>
                  <a:txBody>
                    <a:bodyPr/>
                    <a:lstStyle/>
                    <a:p>
                      <a:pPr algn="ctr"/>
                      <a:r>
                        <a:rPr lang="en-IN" dirty="0"/>
                        <a:t>High</a:t>
                      </a:r>
                    </a:p>
                  </a:txBody>
                  <a:tcPr>
                    <a:solidFill>
                      <a:schemeClr val="accent6">
                        <a:lumMod val="20000"/>
                        <a:lumOff val="80000"/>
                      </a:schemeClr>
                    </a:solidFill>
                  </a:tcPr>
                </a:tc>
                <a:tc>
                  <a:txBody>
                    <a:bodyPr/>
                    <a:lstStyle/>
                    <a:p>
                      <a:pPr algn="ctr"/>
                      <a:r>
                        <a:rPr lang="en-IN" dirty="0"/>
                        <a:t>High</a:t>
                      </a:r>
                    </a:p>
                  </a:txBody>
                  <a:tcPr>
                    <a:solidFill>
                      <a:schemeClr val="accent6">
                        <a:lumMod val="20000"/>
                        <a:lumOff val="80000"/>
                      </a:schemeClr>
                    </a:solidFill>
                  </a:tcPr>
                </a:tc>
                <a:extLst>
                  <a:ext uri="{0D108BD9-81ED-4DB2-BD59-A6C34878D82A}">
                    <a16:rowId xmlns:a16="http://schemas.microsoft.com/office/drawing/2014/main" val="2686777650"/>
                  </a:ext>
                </a:extLst>
              </a:tr>
              <a:tr h="376405">
                <a:tc>
                  <a:txBody>
                    <a:bodyPr/>
                    <a:lstStyle/>
                    <a:p>
                      <a:r>
                        <a:rPr lang="en-IN" b="1" dirty="0"/>
                        <a:t>Time Frame</a:t>
                      </a:r>
                    </a:p>
                  </a:txBody>
                  <a:tcPr>
                    <a:solidFill>
                      <a:schemeClr val="bg1">
                        <a:lumMod val="85000"/>
                      </a:schemeClr>
                    </a:solidFill>
                  </a:tcPr>
                </a:tc>
                <a:tc>
                  <a:txBody>
                    <a:bodyPr/>
                    <a:lstStyle/>
                    <a:p>
                      <a:pPr algn="ctr"/>
                      <a:r>
                        <a:rPr lang="en-IN" dirty="0"/>
                        <a:t>Short</a:t>
                      </a:r>
                    </a:p>
                  </a:txBody>
                  <a:tcPr>
                    <a:solidFill>
                      <a:schemeClr val="accent3">
                        <a:lumMod val="40000"/>
                        <a:lumOff val="60000"/>
                      </a:schemeClr>
                    </a:solidFill>
                  </a:tcPr>
                </a:tc>
                <a:tc>
                  <a:txBody>
                    <a:bodyPr/>
                    <a:lstStyle/>
                    <a:p>
                      <a:pPr algn="ctr"/>
                      <a:r>
                        <a:rPr lang="en-IN" dirty="0"/>
                        <a:t>Short to medium</a:t>
                      </a:r>
                    </a:p>
                  </a:txBody>
                  <a:tcPr>
                    <a:solidFill>
                      <a:schemeClr val="accent6">
                        <a:lumMod val="20000"/>
                        <a:lumOff val="80000"/>
                      </a:schemeClr>
                    </a:solidFill>
                  </a:tcPr>
                </a:tc>
                <a:tc>
                  <a:txBody>
                    <a:bodyPr/>
                    <a:lstStyle/>
                    <a:p>
                      <a:pPr algn="ctr"/>
                      <a:r>
                        <a:rPr lang="en-IN" dirty="0"/>
                        <a:t>Medium to long</a:t>
                      </a:r>
                    </a:p>
                  </a:txBody>
                  <a:tcPr>
                    <a:solidFill>
                      <a:schemeClr val="accent3">
                        <a:lumMod val="40000"/>
                        <a:lumOff val="60000"/>
                      </a:schemeClr>
                    </a:solidFill>
                  </a:tcPr>
                </a:tc>
                <a:tc>
                  <a:txBody>
                    <a:bodyPr/>
                    <a:lstStyle/>
                    <a:p>
                      <a:pPr algn="ctr"/>
                      <a:r>
                        <a:rPr lang="en-IN" dirty="0"/>
                        <a:t>Long</a:t>
                      </a:r>
                    </a:p>
                  </a:txBody>
                  <a:tcPr>
                    <a:solidFill>
                      <a:schemeClr val="accent6">
                        <a:lumMod val="20000"/>
                        <a:lumOff val="80000"/>
                      </a:schemeClr>
                    </a:solidFill>
                  </a:tcPr>
                </a:tc>
                <a:tc>
                  <a:txBody>
                    <a:bodyPr/>
                    <a:lstStyle/>
                    <a:p>
                      <a:pPr algn="ctr"/>
                      <a:r>
                        <a:rPr lang="en-IN" dirty="0"/>
                        <a:t>Short</a:t>
                      </a:r>
                    </a:p>
                  </a:txBody>
                  <a:tcPr>
                    <a:solidFill>
                      <a:schemeClr val="accent3">
                        <a:lumMod val="40000"/>
                        <a:lumOff val="60000"/>
                      </a:schemeClr>
                    </a:solidFill>
                  </a:tcPr>
                </a:tc>
                <a:extLst>
                  <a:ext uri="{0D108BD9-81ED-4DB2-BD59-A6C34878D82A}">
                    <a16:rowId xmlns:a16="http://schemas.microsoft.com/office/drawing/2014/main" val="1555868758"/>
                  </a:ext>
                </a:extLst>
              </a:tr>
            </a:tbl>
          </a:graphicData>
        </a:graphic>
      </p:graphicFrame>
    </p:spTree>
    <p:extLst>
      <p:ext uri="{BB962C8B-B14F-4D97-AF65-F5344CB8AC3E}">
        <p14:creationId xmlns:p14="http://schemas.microsoft.com/office/powerpoint/2010/main" val="381507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BD88-6FBC-8EBF-657E-E64FFF75E2E4}"/>
              </a:ext>
            </a:extLst>
          </p:cNvPr>
          <p:cNvSpPr>
            <a:spLocks noGrp="1"/>
          </p:cNvSpPr>
          <p:nvPr>
            <p:ph type="title"/>
          </p:nvPr>
        </p:nvSpPr>
        <p:spPr/>
        <p:txBody>
          <a:bodyPr/>
          <a:lstStyle/>
          <a:p>
            <a:r>
              <a:rPr lang="en-IN"/>
              <a:t>Questions</a:t>
            </a:r>
            <a:endParaRPr lang="en-IN" dirty="0"/>
          </a:p>
        </p:txBody>
      </p:sp>
      <p:sp>
        <p:nvSpPr>
          <p:cNvPr id="3" name="Content Placeholder 2">
            <a:extLst>
              <a:ext uri="{FF2B5EF4-FFF2-40B4-BE49-F238E27FC236}">
                <a16:creationId xmlns:a16="http://schemas.microsoft.com/office/drawing/2014/main" id="{60F8E949-75F1-82E8-83F3-0EA6F6F93DA6}"/>
              </a:ext>
            </a:extLst>
          </p:cNvPr>
          <p:cNvSpPr>
            <a:spLocks noGrp="1"/>
          </p:cNvSpPr>
          <p:nvPr>
            <p:ph idx="1"/>
          </p:nvPr>
        </p:nvSpPr>
        <p:spPr/>
        <p:txBody>
          <a:bodyPr/>
          <a:lstStyle/>
          <a:p>
            <a:r>
              <a:rPr lang="en-US" dirty="0"/>
              <a:t>Define software engineering.</a:t>
            </a:r>
          </a:p>
          <a:p>
            <a:r>
              <a:rPr lang="en-US" dirty="0"/>
              <a:t>What are the various categories of software?</a:t>
            </a:r>
          </a:p>
          <a:p>
            <a:r>
              <a:rPr lang="en-US" dirty="0"/>
              <a:t>List the characteristics of software contrasting it with the characteristics of hardware. </a:t>
            </a:r>
          </a:p>
          <a:p>
            <a:r>
              <a:rPr lang="en-US" dirty="0"/>
              <a:t>Explain Software Engineering as a Layered Approach.</a:t>
            </a:r>
          </a:p>
          <a:p>
            <a:r>
              <a:rPr lang="en-US" dirty="0"/>
              <a:t>Demonstrate your understanding of umbrella activities of a Software process. (</a:t>
            </a:r>
            <a:r>
              <a:rPr lang="en-US" b="1" dirty="0"/>
              <a:t>or) </a:t>
            </a:r>
            <a:r>
              <a:rPr lang="en-US" dirty="0"/>
              <a:t>What are the umbrella activities of a software process? </a:t>
            </a:r>
            <a:endParaRPr lang="en-US" b="1" dirty="0"/>
          </a:p>
          <a:p>
            <a:r>
              <a:rPr lang="en-US" dirty="0"/>
              <a:t>If you have to develop a word processing software product, what process model will you choose? Justify your answer and examine. </a:t>
            </a:r>
          </a:p>
          <a:p>
            <a:r>
              <a:rPr lang="en-US" dirty="0"/>
              <a:t>Mention the major activities that are undertaken during the development of software.</a:t>
            </a:r>
          </a:p>
          <a:p>
            <a:r>
              <a:rPr lang="en-US" dirty="0"/>
              <a:t>Summarize the pros and cons of the iterative software development model. </a:t>
            </a:r>
          </a:p>
          <a:p>
            <a:r>
              <a:rPr lang="en-US" dirty="0"/>
              <a:t>What are the merits of the incremental model?</a:t>
            </a:r>
          </a:p>
          <a:p>
            <a:r>
              <a:rPr lang="en-US" dirty="0"/>
              <a:t>List two deficiencies in the waterfall model. Which process model do you suggest to overcome each deficiency? </a:t>
            </a:r>
          </a:p>
        </p:txBody>
      </p:sp>
    </p:spTree>
    <p:extLst>
      <p:ext uri="{BB962C8B-B14F-4D97-AF65-F5344CB8AC3E}">
        <p14:creationId xmlns:p14="http://schemas.microsoft.com/office/powerpoint/2010/main" val="2286269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3D019-1690-283D-82D0-07EA3EF010B0}"/>
              </a:ext>
            </a:extLst>
          </p:cNvPr>
          <p:cNvSpPr>
            <a:spLocks noGrp="1"/>
          </p:cNvSpPr>
          <p:nvPr>
            <p:ph type="title"/>
          </p:nvPr>
        </p:nvSpPr>
        <p:spPr/>
        <p:txBody>
          <a:bodyPr/>
          <a:lstStyle/>
          <a:p>
            <a:r>
              <a:rPr lang="en-IN" dirty="0"/>
              <a:t>Life without Engineers</a:t>
            </a:r>
          </a:p>
        </p:txBody>
      </p:sp>
      <p:pic>
        <p:nvPicPr>
          <p:cNvPr id="2050" name="Picture 2" descr="No photo description available.">
            <a:extLst>
              <a:ext uri="{FF2B5EF4-FFF2-40B4-BE49-F238E27FC236}">
                <a16:creationId xmlns:a16="http://schemas.microsoft.com/office/drawing/2014/main" id="{B2DB3B93-30CF-4D87-7665-B5976A6583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720346"/>
            <a:ext cx="4364059" cy="58842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884EE0E-FABD-326A-CEA0-F3486D130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058" y="711201"/>
            <a:ext cx="7827942" cy="589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59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BD88-6FBC-8EBF-657E-E64FFF75E2E4}"/>
              </a:ext>
            </a:extLst>
          </p:cNvPr>
          <p:cNvSpPr>
            <a:spLocks noGrp="1"/>
          </p:cNvSpPr>
          <p:nvPr>
            <p:ph type="title"/>
          </p:nvPr>
        </p:nvSpPr>
        <p:spPr/>
        <p:txBody>
          <a:bodyPr/>
          <a:lstStyle/>
          <a:p>
            <a:r>
              <a:rPr lang="en-IN" dirty="0"/>
              <a:t>Question</a:t>
            </a:r>
          </a:p>
        </p:txBody>
      </p:sp>
      <p:sp>
        <p:nvSpPr>
          <p:cNvPr id="3" name="Content Placeholder 2">
            <a:extLst>
              <a:ext uri="{FF2B5EF4-FFF2-40B4-BE49-F238E27FC236}">
                <a16:creationId xmlns:a16="http://schemas.microsoft.com/office/drawing/2014/main" id="{60F8E949-75F1-82E8-83F3-0EA6F6F93DA6}"/>
              </a:ext>
            </a:extLst>
          </p:cNvPr>
          <p:cNvSpPr>
            <a:spLocks noGrp="1"/>
          </p:cNvSpPr>
          <p:nvPr>
            <p:ph idx="1"/>
          </p:nvPr>
        </p:nvSpPr>
        <p:spPr/>
        <p:txBody>
          <a:bodyPr/>
          <a:lstStyle/>
          <a:p>
            <a:r>
              <a:rPr lang="en-US" dirty="0"/>
              <a:t>Write a short note on Software Myths.</a:t>
            </a:r>
          </a:p>
          <a:p>
            <a:r>
              <a:rPr lang="en-US" dirty="0"/>
              <a:t>Explain the problems that might be faced by an organization if it does not follow any software life cycle model.</a:t>
            </a:r>
          </a:p>
          <a:p>
            <a:r>
              <a:rPr lang="en-US" dirty="0"/>
              <a:t>Mention at least two reasons why the classical waterfall model can be considered impractical and cannot be used in real projects.</a:t>
            </a:r>
          </a:p>
          <a:p>
            <a:r>
              <a:rPr lang="en-US" dirty="0"/>
              <a:t>Identify three reasons for the necessity of developing a prototype during software development.</a:t>
            </a:r>
          </a:p>
          <a:p>
            <a:r>
              <a:rPr lang="en-US" dirty="0"/>
              <a:t>Mention at least two reasons why the classical waterfall model can be considered impractical and cannot be used in real projects.</a:t>
            </a:r>
          </a:p>
          <a:p>
            <a:r>
              <a:rPr lang="en-US" dirty="0"/>
              <a:t>Identify three reasons for the necessity of developing a prototype during software development.</a:t>
            </a:r>
          </a:p>
          <a:p>
            <a:r>
              <a:rPr lang="en-US" dirty="0"/>
              <a:t>Discuss about the various drawbacks of spiral model.</a:t>
            </a:r>
          </a:p>
          <a:p>
            <a:r>
              <a:rPr lang="en-US" dirty="0"/>
              <a:t>Compare the life cycle models based on their distinguishing factors, strengths and weaknesses.  </a:t>
            </a:r>
          </a:p>
          <a:p>
            <a:r>
              <a:rPr lang="en-US" dirty="0"/>
              <a:t>Explain in detail about iterative and waterfall model.</a:t>
            </a:r>
          </a:p>
        </p:txBody>
      </p:sp>
    </p:spTree>
    <p:extLst>
      <p:ext uri="{BB962C8B-B14F-4D97-AF65-F5344CB8AC3E}">
        <p14:creationId xmlns:p14="http://schemas.microsoft.com/office/powerpoint/2010/main" val="955242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BD88-6FBC-8EBF-657E-E64FFF75E2E4}"/>
              </a:ext>
            </a:extLst>
          </p:cNvPr>
          <p:cNvSpPr>
            <a:spLocks noGrp="1"/>
          </p:cNvSpPr>
          <p:nvPr>
            <p:ph type="title"/>
          </p:nvPr>
        </p:nvSpPr>
        <p:spPr/>
        <p:txBody>
          <a:bodyPr/>
          <a:lstStyle/>
          <a:p>
            <a:r>
              <a:rPr lang="en-IN" dirty="0"/>
              <a:t>Question</a:t>
            </a:r>
          </a:p>
        </p:txBody>
      </p:sp>
      <p:sp>
        <p:nvSpPr>
          <p:cNvPr id="3" name="Content Placeholder 2">
            <a:extLst>
              <a:ext uri="{FF2B5EF4-FFF2-40B4-BE49-F238E27FC236}">
                <a16:creationId xmlns:a16="http://schemas.microsoft.com/office/drawing/2014/main" id="{60F8E949-75F1-82E8-83F3-0EA6F6F93DA6}"/>
              </a:ext>
            </a:extLst>
          </p:cNvPr>
          <p:cNvSpPr>
            <a:spLocks noGrp="1"/>
          </p:cNvSpPr>
          <p:nvPr>
            <p:ph idx="1"/>
          </p:nvPr>
        </p:nvSpPr>
        <p:spPr/>
        <p:txBody>
          <a:bodyPr/>
          <a:lstStyle/>
          <a:p>
            <a:r>
              <a:rPr lang="en-US" dirty="0"/>
              <a:t>Assume that you are the technical manager of a software development organization. A Client approached you for a software solution the problems stated by the client have uncertainties which lead to loss if it is not planned and solved which software development model you will suggest for this project –justify. Explain that model With its pros and cons and a neat sketch. </a:t>
            </a:r>
          </a:p>
          <a:p>
            <a:r>
              <a:rPr lang="en-US" dirty="0"/>
              <a:t>You are interacting with the MIS department of a very large oil company with multiple departments. They have a complex regency system. Migrating the data from this legacy system is not an easy task and would take a considerable time. The oil company is very particular about processes, acceptance criteria, and legal contracts. For this scenario, which life cycle model would you choose? Give the reason why you would choose this model.</a:t>
            </a:r>
            <a:endParaRPr lang="en-IN" dirty="0"/>
          </a:p>
        </p:txBody>
      </p:sp>
    </p:spTree>
    <p:extLst>
      <p:ext uri="{BB962C8B-B14F-4D97-AF65-F5344CB8AC3E}">
        <p14:creationId xmlns:p14="http://schemas.microsoft.com/office/powerpoint/2010/main" val="1974931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6"/>
          </p:nvPr>
        </p:nvSpPr>
        <p:spPr/>
        <p:txBody>
          <a:bodyPr/>
          <a:lstStyle/>
          <a:p>
            <a:r>
              <a:rPr lang="en-US" dirty="0"/>
              <a:t>Software Engineering</a:t>
            </a:r>
          </a:p>
          <a:p>
            <a:r>
              <a:rPr lang="en-US" dirty="0"/>
              <a:t>(</a:t>
            </a:r>
            <a:r>
              <a:rPr lang="en-IN" sz="1800" b="0" i="0" u="none" strike="noStrike" baseline="0" dirty="0">
                <a:latin typeface="Roboto Condensed" panose="02000000000000000000" pitchFamily="2" charset="0"/>
              </a:rPr>
              <a:t>2301CS405</a:t>
            </a:r>
            <a:r>
              <a:rPr lang="en-US" dirty="0"/>
              <a:t>)</a:t>
            </a:r>
          </a:p>
        </p:txBody>
      </p:sp>
      <p:sp>
        <p:nvSpPr>
          <p:cNvPr id="5" name="Text Placeholder 4"/>
          <p:cNvSpPr>
            <a:spLocks noGrp="1"/>
          </p:cNvSpPr>
          <p:nvPr>
            <p:ph type="body" sz="quarter" idx="11"/>
          </p:nvPr>
        </p:nvSpPr>
        <p:spPr/>
        <p:txBody>
          <a:bodyPr/>
          <a:lstStyle/>
          <a:p>
            <a:r>
              <a:rPr lang="en-US" dirty="0"/>
              <a:t>rajkumar.gondaliya@darshan.ac.in</a:t>
            </a:r>
          </a:p>
        </p:txBody>
      </p:sp>
      <p:sp>
        <p:nvSpPr>
          <p:cNvPr id="6" name="Text Placeholder 5"/>
          <p:cNvSpPr>
            <a:spLocks noGrp="1"/>
          </p:cNvSpPr>
          <p:nvPr>
            <p:ph type="body" sz="quarter" idx="12"/>
          </p:nvPr>
        </p:nvSpPr>
        <p:spPr/>
        <p:txBody>
          <a:bodyPr/>
          <a:lstStyle/>
          <a:p>
            <a:r>
              <a:rPr lang="en-US" dirty="0"/>
              <a:t>+91-9723232741</a:t>
            </a:r>
          </a:p>
        </p:txBody>
      </p:sp>
      <p:sp>
        <p:nvSpPr>
          <p:cNvPr id="7" name="Text Placeholder 6"/>
          <p:cNvSpPr>
            <a:spLocks noGrp="1"/>
          </p:cNvSpPr>
          <p:nvPr>
            <p:ph type="body" sz="quarter" idx="13"/>
          </p:nvPr>
        </p:nvSpPr>
        <p:spPr/>
        <p:txBody>
          <a:bodyPr/>
          <a:lstStyle/>
          <a:p>
            <a:r>
              <a:rPr lang="en-US" dirty="0"/>
              <a:t>Computer Engineering Department</a:t>
            </a:r>
          </a:p>
        </p:txBody>
      </p:sp>
      <p:sp>
        <p:nvSpPr>
          <p:cNvPr id="8" name="Text Placeholder 7"/>
          <p:cNvSpPr>
            <a:spLocks noGrp="1"/>
          </p:cNvSpPr>
          <p:nvPr>
            <p:ph type="body" sz="quarter" idx="14"/>
          </p:nvPr>
        </p:nvSpPr>
        <p:spPr/>
        <p:txBody>
          <a:bodyPr/>
          <a:lstStyle/>
          <a:p>
            <a:r>
              <a:rPr lang="en-US" dirty="0"/>
              <a:t>Prof. R. B. Gondaliya</a:t>
            </a:r>
          </a:p>
        </p:txBody>
      </p:sp>
      <p:pic>
        <p:nvPicPr>
          <p:cNvPr id="10" name="Picture Placeholder 9"/>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05892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346C5-1DA3-439B-4086-9BA8447CD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FB78D-1BDA-0053-C658-868DD35360EF}"/>
              </a:ext>
            </a:extLst>
          </p:cNvPr>
          <p:cNvSpPr>
            <a:spLocks noGrp="1"/>
          </p:cNvSpPr>
          <p:nvPr>
            <p:ph type="title"/>
          </p:nvPr>
        </p:nvSpPr>
        <p:spPr/>
        <p:txBody>
          <a:bodyPr/>
          <a:lstStyle/>
          <a:p>
            <a:r>
              <a:rPr lang="en-IN" dirty="0"/>
              <a:t>Life without Engineers</a:t>
            </a:r>
          </a:p>
        </p:txBody>
      </p:sp>
      <p:pic>
        <p:nvPicPr>
          <p:cNvPr id="2050" name="Picture 2">
            <a:extLst>
              <a:ext uri="{FF2B5EF4-FFF2-40B4-BE49-F238E27FC236}">
                <a16:creationId xmlns:a16="http://schemas.microsoft.com/office/drawing/2014/main" id="{7B844024-9D2A-E066-2D54-9F17384A73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1" y="720347"/>
            <a:ext cx="4206241" cy="585419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4FC76D4-D0B0-23CF-0FBD-131408995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144" y="738632"/>
            <a:ext cx="7610856" cy="585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35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CDAA1-EDD0-8EFD-C800-6D9376AED5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0A4EF9-9193-D1F4-2D25-82084981C67C}"/>
              </a:ext>
            </a:extLst>
          </p:cNvPr>
          <p:cNvSpPr>
            <a:spLocks noGrp="1"/>
          </p:cNvSpPr>
          <p:nvPr>
            <p:ph type="title"/>
          </p:nvPr>
        </p:nvSpPr>
        <p:spPr/>
        <p:txBody>
          <a:bodyPr/>
          <a:lstStyle/>
          <a:p>
            <a:r>
              <a:rPr lang="en-US" dirty="0"/>
              <a:t>Software Engineering</a:t>
            </a:r>
          </a:p>
        </p:txBody>
      </p:sp>
      <p:sp>
        <p:nvSpPr>
          <p:cNvPr id="6" name="Content Placeholder 2">
            <a:extLst>
              <a:ext uri="{FF2B5EF4-FFF2-40B4-BE49-F238E27FC236}">
                <a16:creationId xmlns:a16="http://schemas.microsoft.com/office/drawing/2014/main" id="{1B0383DF-EFED-3F22-1C02-E42F3E060D79}"/>
              </a:ext>
            </a:extLst>
          </p:cNvPr>
          <p:cNvSpPr>
            <a:spLocks noGrp="1"/>
          </p:cNvSpPr>
          <p:nvPr>
            <p:ph idx="4294967295"/>
          </p:nvPr>
        </p:nvSpPr>
        <p:spPr>
          <a:xfrm>
            <a:off x="190500" y="990600"/>
            <a:ext cx="11772900" cy="1752600"/>
          </a:xfrm>
        </p:spPr>
        <p:style>
          <a:lnRef idx="2">
            <a:schemeClr val="accent6"/>
          </a:lnRef>
          <a:fillRef idx="1">
            <a:schemeClr val="lt1"/>
          </a:fillRef>
          <a:effectRef idx="0">
            <a:schemeClr val="accent6"/>
          </a:effectRef>
          <a:fontRef idx="minor">
            <a:schemeClr val="dk1"/>
          </a:fontRef>
        </p:style>
        <p:txBody>
          <a:bodyPr>
            <a:noAutofit/>
          </a:bodyPr>
          <a:lstStyle/>
          <a:p>
            <a:pPr marL="0" indent="0" algn="ctr">
              <a:lnSpc>
                <a:spcPct val="100000"/>
              </a:lnSpc>
              <a:buNone/>
            </a:pPr>
            <a:r>
              <a:rPr lang="en-US" sz="3500" b="1" dirty="0">
                <a:solidFill>
                  <a:srgbClr val="A32D19"/>
                </a:solidFill>
              </a:rPr>
              <a:t>Software engineering</a:t>
            </a:r>
            <a:r>
              <a:rPr lang="en-US" sz="3500" dirty="0">
                <a:solidFill>
                  <a:srgbClr val="A32D19"/>
                </a:solidFill>
              </a:rPr>
              <a:t> </a:t>
            </a:r>
            <a:r>
              <a:rPr lang="en-US" sz="3500" dirty="0"/>
              <a:t>is the establishment and use of </a:t>
            </a:r>
            <a:r>
              <a:rPr lang="en-US" sz="3500" b="1" dirty="0">
                <a:solidFill>
                  <a:srgbClr val="A32D19"/>
                </a:solidFill>
              </a:rPr>
              <a:t>sound</a:t>
            </a:r>
            <a:r>
              <a:rPr lang="en-US" sz="3500" b="1" dirty="0">
                <a:solidFill>
                  <a:schemeClr val="accent6"/>
                </a:solidFill>
              </a:rPr>
              <a:t> </a:t>
            </a:r>
            <a:r>
              <a:rPr lang="en-US" sz="3500" b="1" dirty="0">
                <a:solidFill>
                  <a:srgbClr val="A32D19"/>
                </a:solidFill>
              </a:rPr>
              <a:t>engineering principles </a:t>
            </a:r>
            <a:r>
              <a:rPr lang="en-US" sz="3500" dirty="0"/>
              <a:t>in order to obtain </a:t>
            </a:r>
            <a:r>
              <a:rPr lang="en-US" sz="3500" b="1" dirty="0">
                <a:solidFill>
                  <a:srgbClr val="A32D19"/>
                </a:solidFill>
              </a:rPr>
              <a:t>economically software</a:t>
            </a:r>
            <a:r>
              <a:rPr lang="en-US" sz="3500" dirty="0">
                <a:solidFill>
                  <a:srgbClr val="A32D19"/>
                </a:solidFill>
              </a:rPr>
              <a:t> </a:t>
            </a:r>
            <a:r>
              <a:rPr lang="en-US" sz="3500" dirty="0"/>
              <a:t>that is </a:t>
            </a:r>
            <a:r>
              <a:rPr lang="en-US" sz="3500" b="1" dirty="0">
                <a:solidFill>
                  <a:srgbClr val="A32D19"/>
                </a:solidFill>
              </a:rPr>
              <a:t>reliable and works </a:t>
            </a:r>
            <a:r>
              <a:rPr lang="en-US" sz="3500" dirty="0"/>
              <a:t>efficiently in </a:t>
            </a:r>
            <a:r>
              <a:rPr lang="en-US" sz="3500" b="1" dirty="0">
                <a:solidFill>
                  <a:srgbClr val="A32D19"/>
                </a:solidFill>
              </a:rPr>
              <a:t>real machines</a:t>
            </a:r>
            <a:r>
              <a:rPr lang="en-US" sz="3500" dirty="0"/>
              <a:t>.</a:t>
            </a:r>
          </a:p>
        </p:txBody>
      </p:sp>
      <p:sp>
        <p:nvSpPr>
          <p:cNvPr id="7" name="TextBox 6">
            <a:extLst>
              <a:ext uri="{FF2B5EF4-FFF2-40B4-BE49-F238E27FC236}">
                <a16:creationId xmlns:a16="http://schemas.microsoft.com/office/drawing/2014/main" id="{572C3514-733B-1EE2-A340-A46FAAEA1759}"/>
              </a:ext>
            </a:extLst>
          </p:cNvPr>
          <p:cNvSpPr txBox="1"/>
          <p:nvPr/>
        </p:nvSpPr>
        <p:spPr>
          <a:xfrm>
            <a:off x="304800" y="3200400"/>
            <a:ext cx="11658600" cy="2308324"/>
          </a:xfrm>
          <a:prstGeom prst="rect">
            <a:avLst/>
          </a:prstGeom>
          <a:noFill/>
        </p:spPr>
        <p:txBody>
          <a:bodyPr wrap="square" rtlCol="0">
            <a:spAutoFit/>
          </a:bodyPr>
          <a:lstStyle/>
          <a:p>
            <a:r>
              <a:rPr lang="en-US" sz="2400" dirty="0"/>
              <a:t>Software Engineering is the science and art of building (designing and writing programs) a software systems that are:</a:t>
            </a:r>
          </a:p>
          <a:p>
            <a:pPr marL="914400" lvl="1" indent="-457200">
              <a:buFont typeface="+mj-lt"/>
              <a:buAutoNum type="arabicParenR"/>
            </a:pPr>
            <a:r>
              <a:rPr lang="en-US" sz="2400" dirty="0"/>
              <a:t>on </a:t>
            </a:r>
            <a:r>
              <a:rPr lang="en-US" sz="2400" b="1" dirty="0">
                <a:solidFill>
                  <a:srgbClr val="A32D19"/>
                </a:solidFill>
              </a:rPr>
              <a:t>time</a:t>
            </a:r>
          </a:p>
          <a:p>
            <a:pPr marL="914400" lvl="1" indent="-457200">
              <a:buFont typeface="+mj-lt"/>
              <a:buAutoNum type="arabicParenR"/>
            </a:pPr>
            <a:r>
              <a:rPr lang="en-US" sz="2400" dirty="0"/>
              <a:t>on </a:t>
            </a:r>
            <a:r>
              <a:rPr lang="en-US" sz="2400" b="1" dirty="0">
                <a:solidFill>
                  <a:srgbClr val="A32D19"/>
                </a:solidFill>
              </a:rPr>
              <a:t>budget</a:t>
            </a:r>
          </a:p>
          <a:p>
            <a:pPr marL="914400" lvl="1" indent="-457200">
              <a:buFont typeface="+mj-lt"/>
              <a:buAutoNum type="arabicParenR"/>
            </a:pPr>
            <a:r>
              <a:rPr lang="en-US" sz="2400" dirty="0"/>
              <a:t>with acceptable </a:t>
            </a:r>
            <a:r>
              <a:rPr lang="en-US" sz="2400" b="1" dirty="0">
                <a:solidFill>
                  <a:srgbClr val="A32D19"/>
                </a:solidFill>
              </a:rPr>
              <a:t>performance</a:t>
            </a:r>
          </a:p>
          <a:p>
            <a:pPr marL="914400" lvl="1" indent="-457200">
              <a:buFont typeface="+mj-lt"/>
              <a:buAutoNum type="arabicParenR"/>
            </a:pPr>
            <a:r>
              <a:rPr lang="en-US" sz="2400" dirty="0"/>
              <a:t>with </a:t>
            </a:r>
            <a:r>
              <a:rPr lang="en-US" sz="2400" b="1" dirty="0">
                <a:solidFill>
                  <a:srgbClr val="A32D19"/>
                </a:solidFill>
              </a:rPr>
              <a:t>correct operation</a:t>
            </a:r>
          </a:p>
        </p:txBody>
      </p:sp>
    </p:spTree>
    <p:extLst>
      <p:ext uri="{BB962C8B-B14F-4D97-AF65-F5344CB8AC3E}">
        <p14:creationId xmlns:p14="http://schemas.microsoft.com/office/powerpoint/2010/main" val="30639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F1099-DF0A-4AA3-BCF9-BD4BF702743C}"/>
              </a:ext>
            </a:extLst>
          </p:cNvPr>
          <p:cNvSpPr>
            <a:spLocks noGrp="1"/>
          </p:cNvSpPr>
          <p:nvPr>
            <p:ph type="title"/>
          </p:nvPr>
        </p:nvSpPr>
        <p:spPr/>
        <p:txBody>
          <a:bodyPr/>
          <a:lstStyle/>
          <a:p>
            <a:r>
              <a:rPr lang="en-US" dirty="0"/>
              <a:t>Why to Study Software Engineering?</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3944"/>
          <a:stretch/>
        </p:blipFill>
        <p:spPr>
          <a:xfrm>
            <a:off x="546100" y="1828800"/>
            <a:ext cx="1663700" cy="2743200"/>
          </a:xfrm>
          <a:prstGeom prst="rect">
            <a:avLst/>
          </a:prstGeom>
        </p:spPr>
      </p:pic>
      <p:sp>
        <p:nvSpPr>
          <p:cNvPr id="6" name="TextBox 5"/>
          <p:cNvSpPr txBox="1"/>
          <p:nvPr/>
        </p:nvSpPr>
        <p:spPr>
          <a:xfrm>
            <a:off x="533400" y="5001161"/>
            <a:ext cx="1625600" cy="1323439"/>
          </a:xfrm>
          <a:prstGeom prst="rect">
            <a:avLst/>
          </a:prstGeom>
          <a:noFill/>
        </p:spPr>
        <p:txBody>
          <a:bodyPr wrap="square" rtlCol="0">
            <a:spAutoFit/>
          </a:bodyPr>
          <a:lstStyle/>
          <a:p>
            <a:pPr algn="ctr"/>
            <a:r>
              <a:rPr lang="en-US" sz="2000" b="1" dirty="0"/>
              <a:t>How the Customer</a:t>
            </a:r>
          </a:p>
          <a:p>
            <a:pPr algn="ctr"/>
            <a:r>
              <a:rPr lang="en-US" sz="2000" b="1" dirty="0"/>
              <a:t>Explains Requirement</a:t>
            </a:r>
          </a:p>
        </p:txBody>
      </p:sp>
      <p:sp>
        <p:nvSpPr>
          <p:cNvPr id="7" name="TextBox 6"/>
          <p:cNvSpPr txBox="1"/>
          <p:nvPr/>
        </p:nvSpPr>
        <p:spPr>
          <a:xfrm>
            <a:off x="110283" y="955357"/>
            <a:ext cx="9254457" cy="523220"/>
          </a:xfrm>
          <a:prstGeom prst="rect">
            <a:avLst/>
          </a:prstGeom>
          <a:noFill/>
        </p:spPr>
        <p:txBody>
          <a:bodyPr wrap="none" rtlCol="0">
            <a:spAutoFit/>
          </a:bodyPr>
          <a:lstStyle/>
          <a:p>
            <a:r>
              <a:rPr lang="en-US" sz="2800" b="1" dirty="0">
                <a:latin typeface="+mj-lt"/>
              </a:rPr>
              <a:t>Software Development Life Cycle </a:t>
            </a:r>
            <a:r>
              <a:rPr lang="en-US" sz="2800" b="1" dirty="0">
                <a:solidFill>
                  <a:srgbClr val="C00000"/>
                </a:solidFill>
                <a:latin typeface="+mj-lt"/>
              </a:rPr>
              <a:t>without</a:t>
            </a:r>
            <a:r>
              <a:rPr lang="en-US" sz="2800" b="1" dirty="0">
                <a:latin typeface="+mj-lt"/>
              </a:rPr>
              <a:t> Software Engineering</a:t>
            </a:r>
          </a:p>
        </p:txBody>
      </p:sp>
      <p:cxnSp>
        <p:nvCxnSpPr>
          <p:cNvPr id="8" name="Straight Connector 7"/>
          <p:cNvCxnSpPr/>
          <p:nvPr/>
        </p:nvCxnSpPr>
        <p:spPr>
          <a:xfrm>
            <a:off x="219528" y="1524000"/>
            <a:ext cx="9113159" cy="0"/>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957281" y="4924961"/>
            <a:ext cx="1600199" cy="1323439"/>
          </a:xfrm>
          <a:prstGeom prst="rect">
            <a:avLst/>
          </a:prstGeom>
          <a:noFill/>
        </p:spPr>
        <p:txBody>
          <a:bodyPr wrap="square" rtlCol="0">
            <a:spAutoFit/>
          </a:bodyPr>
          <a:lstStyle/>
          <a:p>
            <a:pPr algn="ctr"/>
            <a:r>
              <a:rPr lang="en-US" sz="2000" b="1" dirty="0"/>
              <a:t>How the Project Leader</a:t>
            </a:r>
          </a:p>
          <a:p>
            <a:pPr algn="ctr"/>
            <a:r>
              <a:rPr lang="en-US" sz="2000" b="1" dirty="0"/>
              <a:t>understand it</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14144"/>
          <a:stretch/>
        </p:blipFill>
        <p:spPr>
          <a:xfrm>
            <a:off x="2881080" y="1835150"/>
            <a:ext cx="1676400" cy="273685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b="14286"/>
          <a:stretch/>
        </p:blipFill>
        <p:spPr>
          <a:xfrm>
            <a:off x="5199742" y="1828800"/>
            <a:ext cx="1676400" cy="2743200"/>
          </a:xfrm>
          <a:prstGeom prst="rect">
            <a:avLst/>
          </a:prstGeom>
        </p:spPr>
      </p:pic>
      <p:sp>
        <p:nvSpPr>
          <p:cNvPr id="12" name="TextBox 11"/>
          <p:cNvSpPr txBox="1"/>
          <p:nvPr/>
        </p:nvSpPr>
        <p:spPr>
          <a:xfrm>
            <a:off x="5275942" y="4924961"/>
            <a:ext cx="1523999" cy="1384995"/>
          </a:xfrm>
          <a:prstGeom prst="rect">
            <a:avLst/>
          </a:prstGeom>
          <a:noFill/>
        </p:spPr>
        <p:txBody>
          <a:bodyPr wrap="square" rtlCol="0">
            <a:spAutoFit/>
          </a:bodyPr>
          <a:lstStyle/>
          <a:p>
            <a:pPr algn="ctr"/>
            <a:r>
              <a:rPr lang="en-US" sz="2100" b="1" dirty="0"/>
              <a:t>How the System Analyst</a:t>
            </a:r>
          </a:p>
          <a:p>
            <a:pPr algn="ctr"/>
            <a:r>
              <a:rPr lang="en-US" sz="2100" b="1" dirty="0"/>
              <a:t>design it</a:t>
            </a: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b="14286"/>
          <a:stretch/>
        </p:blipFill>
        <p:spPr>
          <a:xfrm>
            <a:off x="7565574" y="1828800"/>
            <a:ext cx="1676400" cy="2743200"/>
          </a:xfrm>
          <a:prstGeom prst="rect">
            <a:avLst/>
          </a:prstGeom>
        </p:spPr>
      </p:pic>
      <p:sp>
        <p:nvSpPr>
          <p:cNvPr id="14" name="TextBox 13"/>
          <p:cNvSpPr txBox="1"/>
          <p:nvPr/>
        </p:nvSpPr>
        <p:spPr>
          <a:xfrm>
            <a:off x="7667175" y="4924961"/>
            <a:ext cx="1574799" cy="1384995"/>
          </a:xfrm>
          <a:prstGeom prst="rect">
            <a:avLst/>
          </a:prstGeom>
          <a:noFill/>
        </p:spPr>
        <p:txBody>
          <a:bodyPr wrap="square" rtlCol="0">
            <a:spAutoFit/>
          </a:bodyPr>
          <a:lstStyle/>
          <a:p>
            <a:pPr algn="ctr"/>
            <a:r>
              <a:rPr lang="en-US" sz="2100" b="1" dirty="0"/>
              <a:t>How the Programmer Works</a:t>
            </a:r>
          </a:p>
          <a:p>
            <a:pPr algn="ctr"/>
            <a:r>
              <a:rPr lang="en-US" sz="2100" b="1" dirty="0"/>
              <a:t>on it</a:t>
            </a:r>
          </a:p>
        </p:txBody>
      </p:sp>
      <p:cxnSp>
        <p:nvCxnSpPr>
          <p:cNvPr id="15" name="Straight Connector 14"/>
          <p:cNvCxnSpPr/>
          <p:nvPr/>
        </p:nvCxnSpPr>
        <p:spPr>
          <a:xfrm>
            <a:off x="2529112" y="1600200"/>
            <a:ext cx="0" cy="464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74984" y="1600200"/>
            <a:ext cx="0" cy="464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220862" y="1600200"/>
            <a:ext cx="0" cy="46482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066800" y="4365246"/>
            <a:ext cx="587753" cy="587753"/>
            <a:chOff x="914400" y="4365246"/>
            <a:chExt cx="587753" cy="587753"/>
          </a:xfrm>
        </p:grpSpPr>
        <p:sp>
          <p:nvSpPr>
            <p:cNvPr id="19" name="Oval 18"/>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20" name="TextBox 19"/>
            <p:cNvSpPr txBox="1"/>
            <p:nvPr/>
          </p:nvSpPr>
          <p:spPr>
            <a:xfrm>
              <a:off x="1028700" y="4419600"/>
              <a:ext cx="340158" cy="461665"/>
            </a:xfrm>
            <a:prstGeom prst="rect">
              <a:avLst/>
            </a:prstGeom>
            <a:noFill/>
          </p:spPr>
          <p:txBody>
            <a:bodyPr wrap="none" rtlCol="0">
              <a:spAutoFit/>
            </a:bodyPr>
            <a:lstStyle/>
            <a:p>
              <a:pPr algn="ctr"/>
              <a:r>
                <a:rPr lang="en-US" sz="2400" b="1" dirty="0"/>
                <a:t>1</a:t>
              </a:r>
            </a:p>
          </p:txBody>
        </p:sp>
      </p:grpSp>
      <p:grpSp>
        <p:nvGrpSpPr>
          <p:cNvPr id="21" name="Group 20"/>
          <p:cNvGrpSpPr/>
          <p:nvPr/>
        </p:nvGrpSpPr>
        <p:grpSpPr>
          <a:xfrm>
            <a:off x="3490680" y="4343400"/>
            <a:ext cx="587753" cy="587753"/>
            <a:chOff x="914400" y="4365246"/>
            <a:chExt cx="587753" cy="587753"/>
          </a:xfrm>
        </p:grpSpPr>
        <p:sp>
          <p:nvSpPr>
            <p:cNvPr id="22" name="Oval 21"/>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23" name="TextBox 22"/>
            <p:cNvSpPr txBox="1"/>
            <p:nvPr/>
          </p:nvSpPr>
          <p:spPr>
            <a:xfrm>
              <a:off x="1034527" y="4419600"/>
              <a:ext cx="340158" cy="461665"/>
            </a:xfrm>
            <a:prstGeom prst="rect">
              <a:avLst/>
            </a:prstGeom>
            <a:noFill/>
          </p:spPr>
          <p:txBody>
            <a:bodyPr wrap="none" rtlCol="0">
              <a:spAutoFit/>
            </a:bodyPr>
            <a:lstStyle/>
            <a:p>
              <a:r>
                <a:rPr lang="en-US" sz="2400" b="1" dirty="0"/>
                <a:t>2</a:t>
              </a:r>
            </a:p>
          </p:txBody>
        </p:sp>
      </p:grpSp>
      <p:grpSp>
        <p:nvGrpSpPr>
          <p:cNvPr id="24" name="Group 23"/>
          <p:cNvGrpSpPr/>
          <p:nvPr/>
        </p:nvGrpSpPr>
        <p:grpSpPr>
          <a:xfrm>
            <a:off x="5754989" y="4343400"/>
            <a:ext cx="587753" cy="587753"/>
            <a:chOff x="914400" y="4365246"/>
            <a:chExt cx="587753" cy="587753"/>
          </a:xfrm>
        </p:grpSpPr>
        <p:sp>
          <p:nvSpPr>
            <p:cNvPr id="25" name="Oval 24"/>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26" name="TextBox 25"/>
            <p:cNvSpPr txBox="1"/>
            <p:nvPr/>
          </p:nvSpPr>
          <p:spPr>
            <a:xfrm>
              <a:off x="1034527" y="4419600"/>
              <a:ext cx="340158" cy="461665"/>
            </a:xfrm>
            <a:prstGeom prst="rect">
              <a:avLst/>
            </a:prstGeom>
            <a:noFill/>
          </p:spPr>
          <p:txBody>
            <a:bodyPr wrap="none" rtlCol="0">
              <a:spAutoFit/>
            </a:bodyPr>
            <a:lstStyle/>
            <a:p>
              <a:r>
                <a:rPr lang="en-US" sz="2400" b="1" dirty="0"/>
                <a:t>3</a:t>
              </a:r>
            </a:p>
          </p:txBody>
        </p:sp>
      </p:grpSp>
      <p:grpSp>
        <p:nvGrpSpPr>
          <p:cNvPr id="27" name="Group 26"/>
          <p:cNvGrpSpPr/>
          <p:nvPr/>
        </p:nvGrpSpPr>
        <p:grpSpPr>
          <a:xfrm>
            <a:off x="8124375" y="4365247"/>
            <a:ext cx="587753" cy="587753"/>
            <a:chOff x="914400" y="4365246"/>
            <a:chExt cx="587753" cy="587753"/>
          </a:xfrm>
        </p:grpSpPr>
        <p:sp>
          <p:nvSpPr>
            <p:cNvPr id="28" name="Oval 27"/>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29" name="TextBox 28"/>
            <p:cNvSpPr txBox="1"/>
            <p:nvPr/>
          </p:nvSpPr>
          <p:spPr>
            <a:xfrm>
              <a:off x="1034527" y="4419600"/>
              <a:ext cx="340158" cy="461665"/>
            </a:xfrm>
            <a:prstGeom prst="rect">
              <a:avLst/>
            </a:prstGeom>
            <a:noFill/>
          </p:spPr>
          <p:txBody>
            <a:bodyPr wrap="none" rtlCol="0">
              <a:spAutoFit/>
            </a:bodyPr>
            <a:lstStyle/>
            <a:p>
              <a:r>
                <a:rPr lang="en-US" sz="2400" b="1" dirty="0"/>
                <a:t>4</a:t>
              </a:r>
            </a:p>
          </p:txBody>
        </p:sp>
      </p:grpSp>
      <p:sp>
        <p:nvSpPr>
          <p:cNvPr id="30" name="TextBox 29"/>
          <p:cNvSpPr txBox="1"/>
          <p:nvPr/>
        </p:nvSpPr>
        <p:spPr>
          <a:xfrm>
            <a:off x="10015083" y="4986517"/>
            <a:ext cx="1625600" cy="1323439"/>
          </a:xfrm>
          <a:prstGeom prst="rect">
            <a:avLst/>
          </a:prstGeom>
          <a:noFill/>
        </p:spPr>
        <p:txBody>
          <a:bodyPr wrap="square" rtlCol="0">
            <a:spAutoFit/>
          </a:bodyPr>
          <a:lstStyle/>
          <a:p>
            <a:pPr algn="ctr"/>
            <a:r>
              <a:rPr lang="en-US" sz="2000" b="1" dirty="0"/>
              <a:t>How the Business</a:t>
            </a:r>
          </a:p>
          <a:p>
            <a:pPr algn="ctr"/>
            <a:r>
              <a:rPr lang="en-US" sz="2000" b="1" dirty="0"/>
              <a:t>Consultant describe it</a:t>
            </a:r>
          </a:p>
        </p:txBody>
      </p:sp>
      <p:pic>
        <p:nvPicPr>
          <p:cNvPr id="31" name="Picture 30"/>
          <p:cNvPicPr>
            <a:picLocks noChangeAspect="1"/>
          </p:cNvPicPr>
          <p:nvPr/>
        </p:nvPicPr>
        <p:blipFill rotWithShape="1">
          <a:blip r:embed="rId6">
            <a:extLst>
              <a:ext uri="{28A0092B-C50C-407E-A947-70E740481C1C}">
                <a14:useLocalDpi xmlns:a14="http://schemas.microsoft.com/office/drawing/2010/main" val="0"/>
              </a:ext>
            </a:extLst>
          </a:blip>
          <a:srcRect b="14144"/>
          <a:stretch/>
        </p:blipFill>
        <p:spPr>
          <a:xfrm>
            <a:off x="9964282" y="1769706"/>
            <a:ext cx="1676400" cy="2736850"/>
          </a:xfrm>
          <a:prstGeom prst="rect">
            <a:avLst/>
          </a:prstGeom>
        </p:spPr>
      </p:pic>
      <p:grpSp>
        <p:nvGrpSpPr>
          <p:cNvPr id="32" name="Group 31"/>
          <p:cNvGrpSpPr/>
          <p:nvPr/>
        </p:nvGrpSpPr>
        <p:grpSpPr>
          <a:xfrm>
            <a:off x="10508605" y="4376003"/>
            <a:ext cx="587753" cy="587753"/>
            <a:chOff x="914400" y="4365246"/>
            <a:chExt cx="587753" cy="587753"/>
          </a:xfrm>
        </p:grpSpPr>
        <p:sp>
          <p:nvSpPr>
            <p:cNvPr id="33" name="Oval 32"/>
            <p:cNvSpPr/>
            <p:nvPr/>
          </p:nvSpPr>
          <p:spPr>
            <a:xfrm>
              <a:off x="914400" y="4365246"/>
              <a:ext cx="587753" cy="587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b="1" dirty="0"/>
            </a:p>
          </p:txBody>
        </p:sp>
        <p:sp>
          <p:nvSpPr>
            <p:cNvPr id="34" name="TextBox 33"/>
            <p:cNvSpPr txBox="1"/>
            <p:nvPr/>
          </p:nvSpPr>
          <p:spPr>
            <a:xfrm>
              <a:off x="1034527" y="4419600"/>
              <a:ext cx="340158" cy="461665"/>
            </a:xfrm>
            <a:prstGeom prst="rect">
              <a:avLst/>
            </a:prstGeom>
            <a:noFill/>
          </p:spPr>
          <p:txBody>
            <a:bodyPr wrap="none" rtlCol="0">
              <a:spAutoFit/>
            </a:bodyPr>
            <a:lstStyle/>
            <a:p>
              <a:r>
                <a:rPr lang="en-US" sz="2400" b="1" dirty="0"/>
                <a:t>5</a:t>
              </a:r>
            </a:p>
          </p:txBody>
        </p:sp>
      </p:grpSp>
      <p:cxnSp>
        <p:nvCxnSpPr>
          <p:cNvPr id="35" name="Straight Connector 34"/>
          <p:cNvCxnSpPr/>
          <p:nvPr/>
        </p:nvCxnSpPr>
        <p:spPr>
          <a:xfrm>
            <a:off x="9591674" y="1661756"/>
            <a:ext cx="0" cy="4648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29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wipe(left)">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2" grpId="0"/>
      <p:bldP spid="14" grpId="0"/>
      <p:bldP spid="30" grpId="0"/>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1810</TotalTime>
  <Words>5125</Words>
  <Application>Microsoft Office PowerPoint</Application>
  <PresentationFormat>Widescreen</PresentationFormat>
  <Paragraphs>740</Paragraphs>
  <Slides>62</Slides>
  <Notes>1</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Roboto Condensed Light</vt:lpstr>
      <vt:lpstr>Wingdings</vt:lpstr>
      <vt:lpstr>Wingdings 2</vt:lpstr>
      <vt:lpstr>Roboto Condensed</vt:lpstr>
      <vt:lpstr>Wingdings 3</vt:lpstr>
      <vt:lpstr>Arial</vt:lpstr>
      <vt:lpstr>Calibri</vt:lpstr>
      <vt:lpstr>Office Theme</vt:lpstr>
      <vt:lpstr>PowerPoint Presentation</vt:lpstr>
      <vt:lpstr>PowerPoint Presentation</vt:lpstr>
      <vt:lpstr>What is Software?</vt:lpstr>
      <vt:lpstr>What is Engineering?</vt:lpstr>
      <vt:lpstr>Key Aspects of Engineering</vt:lpstr>
      <vt:lpstr>Life without Engineers</vt:lpstr>
      <vt:lpstr>Life without Engineers</vt:lpstr>
      <vt:lpstr>Software Engineering</vt:lpstr>
      <vt:lpstr>Why to Study Software Engineering?</vt:lpstr>
      <vt:lpstr>Why to Study Software Engineering?</vt:lpstr>
      <vt:lpstr>Why to Study Software Engineering?</vt:lpstr>
      <vt:lpstr>SDLC without Software Engineering</vt:lpstr>
      <vt:lpstr>Without Standards</vt:lpstr>
      <vt:lpstr>Without Testing</vt:lpstr>
      <vt:lpstr>Need of Software Engineering</vt:lpstr>
      <vt:lpstr>Need of Software Engineering</vt:lpstr>
      <vt:lpstr>Software Engineering</vt:lpstr>
      <vt:lpstr>Software is dead…..!</vt:lpstr>
      <vt:lpstr>List of documentation &amp; manuals</vt:lpstr>
      <vt:lpstr>Characteristics of Software</vt:lpstr>
      <vt:lpstr>Software Application Domains</vt:lpstr>
      <vt:lpstr>Software Engineering Layered Approach</vt:lpstr>
      <vt:lpstr>Software Engineering Layered Approach Cont.</vt:lpstr>
      <vt:lpstr>Software Engineering Layered Approach Cont.</vt:lpstr>
      <vt:lpstr>Software Process</vt:lpstr>
      <vt:lpstr>Software Process</vt:lpstr>
      <vt:lpstr>Process Framework Activities (CPMCD)</vt:lpstr>
      <vt:lpstr>Umbrella Activities</vt:lpstr>
      <vt:lpstr>Umbrella Activities Cont.</vt:lpstr>
      <vt:lpstr>Umbrella Activities Cont.</vt:lpstr>
      <vt:lpstr>Software Myths</vt:lpstr>
      <vt:lpstr>Management myth - 1 &amp; 2</vt:lpstr>
      <vt:lpstr>Management myth - 3 &amp; 4</vt:lpstr>
      <vt:lpstr>Customer myth - 1 &amp; 2</vt:lpstr>
      <vt:lpstr>Practitioner's (Developer) myth – 1 &amp; 2</vt:lpstr>
      <vt:lpstr>Practitioner's (Developer) myth – 3 &amp; 4</vt:lpstr>
      <vt:lpstr>Software Process Models</vt:lpstr>
      <vt:lpstr>Different Process Models</vt:lpstr>
      <vt:lpstr>PowerPoint Presentation</vt:lpstr>
      <vt:lpstr>The Waterfall Model</vt:lpstr>
      <vt:lpstr>The Waterfall Model</vt:lpstr>
      <vt:lpstr>The Waterfall Model</vt:lpstr>
      <vt:lpstr>The Waterfall Model</vt:lpstr>
      <vt:lpstr>Incremental Process Model</vt:lpstr>
      <vt:lpstr>Incremental Process Model</vt:lpstr>
      <vt:lpstr>Incremental Process Model</vt:lpstr>
      <vt:lpstr>Evolutionary Process Models</vt:lpstr>
      <vt:lpstr>Prototyping model</vt:lpstr>
      <vt:lpstr>Prototyping model cont.</vt:lpstr>
      <vt:lpstr>Prototyping model cont.</vt:lpstr>
      <vt:lpstr>The Spiral Model</vt:lpstr>
      <vt:lpstr>The Spiral Model Cont.</vt:lpstr>
      <vt:lpstr>Rapid Application Development Model (RAD)</vt:lpstr>
      <vt:lpstr>Rapid Application Development Model (RAD) Cont.</vt:lpstr>
      <vt:lpstr>Rapid Application Development Model (RAD) Cont.</vt:lpstr>
      <vt:lpstr>Component based Development</vt:lpstr>
      <vt:lpstr>Component based Development</vt:lpstr>
      <vt:lpstr>Comparison of different types of Software Process Models</vt:lpstr>
      <vt:lpstr>Questions</vt:lpstr>
      <vt:lpstr>Question</vt:lpstr>
      <vt:lpstr>Question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Rajkumar Gondaliya</cp:lastModifiedBy>
  <cp:revision>180</cp:revision>
  <dcterms:created xsi:type="dcterms:W3CDTF">2020-05-01T05:09:15Z</dcterms:created>
  <dcterms:modified xsi:type="dcterms:W3CDTF">2024-12-01T12:10:10Z</dcterms:modified>
</cp:coreProperties>
</file>